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84" r:id="rId3"/>
    <p:sldId id="283" r:id="rId4"/>
    <p:sldId id="264" r:id="rId5"/>
    <p:sldId id="276" r:id="rId6"/>
    <p:sldId id="262" r:id="rId7"/>
    <p:sldId id="268" r:id="rId8"/>
    <p:sldId id="278" r:id="rId9"/>
    <p:sldId id="263" r:id="rId10"/>
    <p:sldId id="266" r:id="rId11"/>
    <p:sldId id="270" r:id="rId12"/>
    <p:sldId id="280" r:id="rId13"/>
    <p:sldId id="271" r:id="rId14"/>
    <p:sldId id="265" r:id="rId15"/>
    <p:sldId id="272" r:id="rId16"/>
    <p:sldId id="274" r:id="rId17"/>
    <p:sldId id="282" r:id="rId18"/>
    <p:sldId id="256" r:id="rId19"/>
    <p:sldId id="260" r:id="rId20"/>
    <p:sldId id="257" r:id="rId21"/>
    <p:sldId id="259" r:id="rId22"/>
    <p:sldId id="258" r:id="rId23"/>
    <p:sldId id="26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3039DE-C23E-4A39-910E-26F3C7C4085B}" type="datetimeFigureOut">
              <a:rPr lang="en-US" smtClean="0"/>
              <a:pPr/>
              <a:t>12/21/2011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DFAF0-C67B-4C5F-9BAE-0611D89BC828}" type="slidenum">
              <a:rPr lang="en-US" smtClean="0"/>
              <a:pPr/>
              <a:t>‹#›</a:t>
            </a:fld>
            <a:endParaRPr lang="en-US"/>
          </a:p>
        </p:txBody>
      </p:sp>
    </p:spTree>
    <p:extLst>
      <p:ext uri="{BB962C8B-B14F-4D97-AF65-F5344CB8AC3E}">
        <p14:creationId xmlns:p14="http://schemas.microsoft.com/office/powerpoint/2010/main" xmlns="" val="259340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3039DE-C23E-4A39-910E-26F3C7C4085B}" type="datetimeFigureOut">
              <a:rPr lang="en-US" smtClean="0"/>
              <a:pPr/>
              <a:t>12/21/2011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DFAF0-C67B-4C5F-9BAE-0611D89BC828}" type="slidenum">
              <a:rPr lang="en-US" smtClean="0"/>
              <a:pPr/>
              <a:t>‹#›</a:t>
            </a:fld>
            <a:endParaRPr lang="en-US"/>
          </a:p>
        </p:txBody>
      </p:sp>
    </p:spTree>
    <p:extLst>
      <p:ext uri="{BB962C8B-B14F-4D97-AF65-F5344CB8AC3E}">
        <p14:creationId xmlns:p14="http://schemas.microsoft.com/office/powerpoint/2010/main" xmlns="" val="397417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3039DE-C23E-4A39-910E-26F3C7C4085B}" type="datetimeFigureOut">
              <a:rPr lang="en-US" smtClean="0"/>
              <a:pPr/>
              <a:t>12/21/2011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DFAF0-C67B-4C5F-9BAE-0611D89BC828}" type="slidenum">
              <a:rPr lang="en-US" smtClean="0"/>
              <a:pPr/>
              <a:t>‹#›</a:t>
            </a:fld>
            <a:endParaRPr lang="en-US"/>
          </a:p>
        </p:txBody>
      </p:sp>
    </p:spTree>
    <p:extLst>
      <p:ext uri="{BB962C8B-B14F-4D97-AF65-F5344CB8AC3E}">
        <p14:creationId xmlns:p14="http://schemas.microsoft.com/office/powerpoint/2010/main" xmlns="" val="1832521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3039DE-C23E-4A39-910E-26F3C7C4085B}" type="datetimeFigureOut">
              <a:rPr lang="en-US" smtClean="0"/>
              <a:pPr/>
              <a:t>12/21/2011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DFAF0-C67B-4C5F-9BAE-0611D89BC828}" type="slidenum">
              <a:rPr lang="en-US" smtClean="0"/>
              <a:pPr/>
              <a:t>‹#›</a:t>
            </a:fld>
            <a:endParaRPr lang="en-US"/>
          </a:p>
        </p:txBody>
      </p:sp>
    </p:spTree>
    <p:extLst>
      <p:ext uri="{BB962C8B-B14F-4D97-AF65-F5344CB8AC3E}">
        <p14:creationId xmlns:p14="http://schemas.microsoft.com/office/powerpoint/2010/main" xmlns="" val="359039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3039DE-C23E-4A39-910E-26F3C7C4085B}" type="datetimeFigureOut">
              <a:rPr lang="en-US" smtClean="0"/>
              <a:pPr/>
              <a:t>12/21/2011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DFAF0-C67B-4C5F-9BAE-0611D89BC828}" type="slidenum">
              <a:rPr lang="en-US" smtClean="0"/>
              <a:pPr/>
              <a:t>‹#›</a:t>
            </a:fld>
            <a:endParaRPr lang="en-US"/>
          </a:p>
        </p:txBody>
      </p:sp>
    </p:spTree>
    <p:extLst>
      <p:ext uri="{BB962C8B-B14F-4D97-AF65-F5344CB8AC3E}">
        <p14:creationId xmlns:p14="http://schemas.microsoft.com/office/powerpoint/2010/main" xmlns="" val="1757917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3039DE-C23E-4A39-910E-26F3C7C4085B}" type="datetimeFigureOut">
              <a:rPr lang="en-US" smtClean="0"/>
              <a:pPr/>
              <a:t>12/21/2011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DFAF0-C67B-4C5F-9BAE-0611D89BC828}" type="slidenum">
              <a:rPr lang="en-US" smtClean="0"/>
              <a:pPr/>
              <a:t>‹#›</a:t>
            </a:fld>
            <a:endParaRPr lang="en-US"/>
          </a:p>
        </p:txBody>
      </p:sp>
    </p:spTree>
    <p:extLst>
      <p:ext uri="{BB962C8B-B14F-4D97-AF65-F5344CB8AC3E}">
        <p14:creationId xmlns:p14="http://schemas.microsoft.com/office/powerpoint/2010/main" xmlns="" val="8271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3039DE-C23E-4A39-910E-26F3C7C4085B}" type="datetimeFigureOut">
              <a:rPr lang="en-US" smtClean="0"/>
              <a:pPr/>
              <a:t>12/21/2011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5DFAF0-C67B-4C5F-9BAE-0611D89BC828}" type="slidenum">
              <a:rPr lang="en-US" smtClean="0"/>
              <a:pPr/>
              <a:t>‹#›</a:t>
            </a:fld>
            <a:endParaRPr lang="en-US"/>
          </a:p>
        </p:txBody>
      </p:sp>
    </p:spTree>
    <p:extLst>
      <p:ext uri="{BB962C8B-B14F-4D97-AF65-F5344CB8AC3E}">
        <p14:creationId xmlns:p14="http://schemas.microsoft.com/office/powerpoint/2010/main" xmlns="" val="1772545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3039DE-C23E-4A39-910E-26F3C7C4085B}" type="datetimeFigureOut">
              <a:rPr lang="en-US" smtClean="0"/>
              <a:pPr/>
              <a:t>12/21/2011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5DFAF0-C67B-4C5F-9BAE-0611D89BC828}" type="slidenum">
              <a:rPr lang="en-US" smtClean="0"/>
              <a:pPr/>
              <a:t>‹#›</a:t>
            </a:fld>
            <a:endParaRPr lang="en-US"/>
          </a:p>
        </p:txBody>
      </p:sp>
    </p:spTree>
    <p:extLst>
      <p:ext uri="{BB962C8B-B14F-4D97-AF65-F5344CB8AC3E}">
        <p14:creationId xmlns:p14="http://schemas.microsoft.com/office/powerpoint/2010/main" xmlns="" val="579149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3039DE-C23E-4A39-910E-26F3C7C4085B}" type="datetimeFigureOut">
              <a:rPr lang="en-US" smtClean="0"/>
              <a:pPr/>
              <a:t>12/21/2011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5DFAF0-C67B-4C5F-9BAE-0611D89BC828}" type="slidenum">
              <a:rPr lang="en-US" smtClean="0"/>
              <a:pPr/>
              <a:t>‹#›</a:t>
            </a:fld>
            <a:endParaRPr lang="en-US"/>
          </a:p>
        </p:txBody>
      </p:sp>
    </p:spTree>
    <p:extLst>
      <p:ext uri="{BB962C8B-B14F-4D97-AF65-F5344CB8AC3E}">
        <p14:creationId xmlns:p14="http://schemas.microsoft.com/office/powerpoint/2010/main" xmlns="" val="9268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3039DE-C23E-4A39-910E-26F3C7C4085B}" type="datetimeFigureOut">
              <a:rPr lang="en-US" smtClean="0"/>
              <a:pPr/>
              <a:t>12/21/2011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DFAF0-C67B-4C5F-9BAE-0611D89BC828}" type="slidenum">
              <a:rPr lang="en-US" smtClean="0"/>
              <a:pPr/>
              <a:t>‹#›</a:t>
            </a:fld>
            <a:endParaRPr lang="en-US"/>
          </a:p>
        </p:txBody>
      </p:sp>
    </p:spTree>
    <p:extLst>
      <p:ext uri="{BB962C8B-B14F-4D97-AF65-F5344CB8AC3E}">
        <p14:creationId xmlns:p14="http://schemas.microsoft.com/office/powerpoint/2010/main" xmlns="" val="308992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3039DE-C23E-4A39-910E-26F3C7C4085B}" type="datetimeFigureOut">
              <a:rPr lang="en-US" smtClean="0"/>
              <a:pPr/>
              <a:t>12/21/2011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DFAF0-C67B-4C5F-9BAE-0611D89BC828}" type="slidenum">
              <a:rPr lang="en-US" smtClean="0"/>
              <a:pPr/>
              <a:t>‹#›</a:t>
            </a:fld>
            <a:endParaRPr lang="en-US"/>
          </a:p>
        </p:txBody>
      </p:sp>
    </p:spTree>
    <p:extLst>
      <p:ext uri="{BB962C8B-B14F-4D97-AF65-F5344CB8AC3E}">
        <p14:creationId xmlns:p14="http://schemas.microsoft.com/office/powerpoint/2010/main" xmlns="" val="170726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039DE-C23E-4A39-910E-26F3C7C4085B}" type="datetimeFigureOut">
              <a:rPr lang="en-US" smtClean="0"/>
              <a:pPr/>
              <a:t>12/21/2011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5DFAF0-C67B-4C5F-9BAE-0611D89BC828}" type="slidenum">
              <a:rPr lang="en-US" smtClean="0"/>
              <a:pPr/>
              <a:t>‹#›</a:t>
            </a:fld>
            <a:endParaRPr lang="en-US"/>
          </a:p>
        </p:txBody>
      </p:sp>
    </p:spTree>
    <p:extLst>
      <p:ext uri="{BB962C8B-B14F-4D97-AF65-F5344CB8AC3E}">
        <p14:creationId xmlns:p14="http://schemas.microsoft.com/office/powerpoint/2010/main" xmlns="" val="3566538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3.gif"/><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hyperlink" Target="http://2.bp.blogspot.com/-UyBnRkohaK4/Tq9tFkmiDJI/AAAAAAAABF8/5WfE16_P1o4/s1600/newton-law-of-motion2_.jpg"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6.jpeg"/><Relationship Id="rId9"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Trimester Project</a:t>
            </a:r>
            <a:endParaRPr lang="en-US" dirty="0"/>
          </a:p>
        </p:txBody>
      </p:sp>
      <p:sp>
        <p:nvSpPr>
          <p:cNvPr id="3" name="Content Placeholder 2"/>
          <p:cNvSpPr>
            <a:spLocks noGrp="1"/>
          </p:cNvSpPr>
          <p:nvPr>
            <p:ph idx="1"/>
          </p:nvPr>
        </p:nvSpPr>
        <p:spPr/>
        <p:txBody>
          <a:bodyPr>
            <a:normAutofit lnSpcReduction="10000"/>
          </a:bodyPr>
          <a:lstStyle/>
          <a:p>
            <a:r>
              <a:rPr lang="en-US" dirty="0" smtClean="0"/>
              <a:t>This PPT gives examples of what is expected from your project.</a:t>
            </a:r>
          </a:p>
          <a:p>
            <a:r>
              <a:rPr lang="en-US" dirty="0" smtClean="0"/>
              <a:t>It will be due the week we get back from vacation.</a:t>
            </a:r>
          </a:p>
          <a:p>
            <a:r>
              <a:rPr lang="en-US" dirty="0" smtClean="0"/>
              <a:t>Do not forget to do your Greece unit in your NB as well.</a:t>
            </a:r>
          </a:p>
          <a:p>
            <a:endParaRPr lang="en-US" dirty="0" smtClean="0"/>
          </a:p>
          <a:p>
            <a:r>
              <a:rPr lang="en-US" dirty="0" smtClean="0"/>
              <a:t>The next 2 slides are the handout received in class.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52400"/>
            <a:ext cx="6096000" cy="6553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304800"/>
            <a:ext cx="5791200" cy="5632311"/>
          </a:xfrm>
          <a:prstGeom prst="rect">
            <a:avLst/>
          </a:prstGeom>
          <a:noFill/>
        </p:spPr>
        <p:txBody>
          <a:bodyPr wrap="square" rtlCol="0">
            <a:spAutoFit/>
          </a:bodyPr>
          <a:lstStyle/>
          <a:p>
            <a:pPr algn="r"/>
            <a:r>
              <a:rPr lang="en-US" dirty="0" smtClean="0"/>
              <a:t>Name</a:t>
            </a:r>
          </a:p>
          <a:p>
            <a:pPr algn="r"/>
            <a:r>
              <a:rPr lang="en-US" dirty="0" smtClean="0"/>
              <a:t>Date</a:t>
            </a:r>
          </a:p>
          <a:p>
            <a:pPr algn="r"/>
            <a:r>
              <a:rPr lang="en-US" dirty="0" smtClean="0"/>
              <a:t>Per.</a:t>
            </a:r>
            <a:endParaRPr lang="en-US" dirty="0" smtClean="0"/>
          </a:p>
          <a:p>
            <a:pPr algn="ctr"/>
            <a:r>
              <a:rPr lang="en-US" b="1" dirty="0" smtClean="0"/>
              <a:t>Title</a:t>
            </a:r>
          </a:p>
          <a:p>
            <a:endParaRPr lang="en-US" dirty="0" smtClean="0"/>
          </a:p>
          <a:p>
            <a:r>
              <a:rPr lang="en-US" dirty="0" smtClean="0"/>
              <a:t> </a:t>
            </a:r>
            <a:r>
              <a:rPr lang="en-US" dirty="0" smtClean="0"/>
              <a:t>       Paragraph 1-Introduction-------3-5 sentences----------------------------------------------------------------------------------------------------------------------------------------------------------------</a:t>
            </a:r>
          </a:p>
          <a:p>
            <a:r>
              <a:rPr lang="en-US" dirty="0" smtClean="0"/>
              <a:t> </a:t>
            </a:r>
            <a:r>
              <a:rPr lang="en-US" dirty="0" smtClean="0"/>
              <a:t>       Paragraph 2-Main body 1-------</a:t>
            </a:r>
            <a:r>
              <a:rPr lang="en-US" dirty="0" smtClean="0"/>
              <a:t> 3-5 sentences- </a:t>
            </a:r>
            <a:r>
              <a:rPr lang="en-US" dirty="0" smtClean="0"/>
              <a:t>---------------------------------------------------------------------------------------------------------------------------------------------------------------</a:t>
            </a:r>
          </a:p>
          <a:p>
            <a:r>
              <a:rPr lang="en-US" dirty="0" smtClean="0"/>
              <a:t>       Paragraph 3-Main </a:t>
            </a:r>
            <a:r>
              <a:rPr lang="en-US" dirty="0" smtClean="0"/>
              <a:t>body 1-</a:t>
            </a:r>
            <a:r>
              <a:rPr lang="en-US" dirty="0" smtClean="0"/>
              <a:t>--------3-5 </a:t>
            </a:r>
            <a:r>
              <a:rPr lang="en-US" dirty="0" smtClean="0"/>
              <a:t>sentences- </a:t>
            </a:r>
            <a:r>
              <a:rPr lang="en-US" dirty="0" smtClean="0"/>
              <a:t>-------------------------------------------------------------------------------------------------------------------------------------------------------------</a:t>
            </a:r>
          </a:p>
          <a:p>
            <a:r>
              <a:rPr lang="en-US" dirty="0" smtClean="0"/>
              <a:t>      Paragraph 4-Main </a:t>
            </a:r>
            <a:r>
              <a:rPr lang="en-US" dirty="0" smtClean="0"/>
              <a:t>body 1-</a:t>
            </a:r>
            <a:r>
              <a:rPr lang="en-US" dirty="0" smtClean="0"/>
              <a:t>----------3-5 </a:t>
            </a:r>
            <a:r>
              <a:rPr lang="en-US" dirty="0" smtClean="0"/>
              <a:t>sentences- </a:t>
            </a:r>
            <a:r>
              <a:rPr lang="en-US" dirty="0" smtClean="0"/>
              <a:t>-----------------------------------------------------------------------------------------------------------------------------------------------------------</a:t>
            </a:r>
          </a:p>
          <a:p>
            <a:r>
              <a:rPr lang="en-US" dirty="0" smtClean="0"/>
              <a:t> </a:t>
            </a:r>
            <a:r>
              <a:rPr lang="en-US" dirty="0" smtClean="0"/>
              <a:t>     Paragraph 5-Conclusion------------</a:t>
            </a:r>
            <a:r>
              <a:rPr lang="en-US" dirty="0" smtClean="0"/>
              <a:t> 3-5 sentences- </a:t>
            </a:r>
            <a:r>
              <a:rPr lang="en-US" dirty="0" smtClean="0"/>
              <a:t>-------------------------------------------------------------------------------------------------------------------------------------------------------------</a:t>
            </a: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2</a:t>
            </a:r>
            <a:r>
              <a:rPr lang="en-US" baseline="30000" dirty="0" smtClean="0"/>
              <a:t>nd</a:t>
            </a:r>
            <a:r>
              <a:rPr lang="en-US" dirty="0" smtClean="0"/>
              <a:t> trimester work</a:t>
            </a:r>
            <a:endParaRPr lang="en-US" dirty="0"/>
          </a:p>
        </p:txBody>
      </p:sp>
      <p:sp>
        <p:nvSpPr>
          <p:cNvPr id="3" name="Content Placeholder 2"/>
          <p:cNvSpPr>
            <a:spLocks noGrp="1"/>
          </p:cNvSpPr>
          <p:nvPr>
            <p:ph idx="1"/>
          </p:nvPr>
        </p:nvSpPr>
        <p:spPr/>
        <p:txBody>
          <a:bodyPr/>
          <a:lstStyle/>
          <a:p>
            <a:r>
              <a:rPr lang="en-US" dirty="0" smtClean="0"/>
              <a:t>8 ½ X 11 picture sheet		20 pts.</a:t>
            </a:r>
          </a:p>
          <a:p>
            <a:r>
              <a:rPr lang="en-US" dirty="0" smtClean="0"/>
              <a:t>1 pg. informational paper		100 pts.</a:t>
            </a:r>
          </a:p>
          <a:p>
            <a:r>
              <a:rPr lang="en-US" dirty="0" smtClean="0">
                <a:solidFill>
                  <a:srgbClr val="FF0000"/>
                </a:solidFill>
                <a:effectLst>
                  <a:outerShdw blurRad="38100" dist="38100" dir="2700000" algn="tl">
                    <a:srgbClr val="000000">
                      <a:alpha val="43137"/>
                    </a:srgbClr>
                  </a:outerShdw>
                </a:effectLst>
              </a:rPr>
              <a:t>Presentation project		20 pts.</a:t>
            </a:r>
          </a:p>
          <a:p>
            <a:r>
              <a:rPr lang="en-US" u="sng" dirty="0" smtClean="0"/>
              <a:t>Oral presentation			20 pts.</a:t>
            </a:r>
          </a:p>
          <a:p>
            <a:pPr marL="0" indent="0">
              <a:buNone/>
            </a:pPr>
            <a:r>
              <a:rPr lang="en-US" dirty="0"/>
              <a:t>	</a:t>
            </a:r>
            <a:r>
              <a:rPr lang="en-US" dirty="0" smtClean="0"/>
              <a:t>					160 pts.</a:t>
            </a:r>
          </a:p>
        </p:txBody>
      </p:sp>
    </p:spTree>
    <p:extLst>
      <p:ext uri="{BB962C8B-B14F-4D97-AF65-F5344CB8AC3E}">
        <p14:creationId xmlns:p14="http://schemas.microsoft.com/office/powerpoint/2010/main" xmlns="" val="2058228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Sky is the limit</a:t>
            </a:r>
            <a:endParaRPr lang="en-US" dirty="0"/>
          </a:p>
        </p:txBody>
      </p:sp>
      <p:sp>
        <p:nvSpPr>
          <p:cNvPr id="3" name="Content Placeholder 2"/>
          <p:cNvSpPr>
            <a:spLocks noGrp="1"/>
          </p:cNvSpPr>
          <p:nvPr>
            <p:ph idx="1"/>
          </p:nvPr>
        </p:nvSpPr>
        <p:spPr/>
        <p:txBody>
          <a:bodyPr/>
          <a:lstStyle/>
          <a:p>
            <a:pPr algn="ctr">
              <a:buNone/>
            </a:pPr>
            <a:r>
              <a:rPr lang="en-US" sz="8800" b="1" dirty="0" smtClean="0"/>
              <a:t>Example of presentation</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152400"/>
            <a:ext cx="6172200" cy="655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676400" y="381000"/>
            <a:ext cx="3124200" cy="1905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57400" y="685800"/>
            <a:ext cx="2362200" cy="954107"/>
          </a:xfrm>
          <a:prstGeom prst="rect">
            <a:avLst/>
          </a:prstGeom>
          <a:noFill/>
        </p:spPr>
        <p:txBody>
          <a:bodyPr wrap="square" rtlCol="0">
            <a:spAutoFit/>
          </a:bodyPr>
          <a:lstStyle/>
          <a:p>
            <a:r>
              <a:rPr lang="en-US" sz="2800" b="1" dirty="0" smtClean="0">
                <a:solidFill>
                  <a:schemeClr val="bg1"/>
                </a:solidFill>
              </a:rPr>
              <a:t>8 ½ X 11 Picture Sheet</a:t>
            </a:r>
            <a:endParaRPr lang="en-US" sz="2800" b="1" dirty="0">
              <a:solidFill>
                <a:schemeClr val="bg1"/>
              </a:solidFill>
            </a:endParaRPr>
          </a:p>
        </p:txBody>
      </p:sp>
      <p:sp>
        <p:nvSpPr>
          <p:cNvPr id="7" name="Rectangle 6"/>
          <p:cNvSpPr/>
          <p:nvPr/>
        </p:nvSpPr>
        <p:spPr>
          <a:xfrm>
            <a:off x="1752600" y="5257800"/>
            <a:ext cx="1219200" cy="1143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81600" y="914400"/>
            <a:ext cx="2057400" cy="1371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28800" y="2743200"/>
            <a:ext cx="51816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rPr>
              <a:t>       </a:t>
            </a:r>
            <a:r>
              <a:rPr lang="en-US" sz="4800" dirty="0" smtClean="0">
                <a:solidFill>
                  <a:schemeClr val="bg1"/>
                </a:solidFill>
                <a:latin typeface="Algerian" pitchFamily="82" charset="0"/>
              </a:rPr>
              <a:t>Name / Title</a:t>
            </a:r>
            <a:endParaRPr lang="en-US" sz="3200" dirty="0">
              <a:solidFill>
                <a:schemeClr val="bg1"/>
              </a:solidFill>
              <a:latin typeface="Algerian" pitchFamily="82" charset="0"/>
            </a:endParaRPr>
          </a:p>
        </p:txBody>
      </p:sp>
      <p:sp>
        <p:nvSpPr>
          <p:cNvPr id="10" name="TextBox 9"/>
          <p:cNvSpPr txBox="1"/>
          <p:nvPr/>
        </p:nvSpPr>
        <p:spPr>
          <a:xfrm>
            <a:off x="5486400" y="1295400"/>
            <a:ext cx="1524000" cy="523220"/>
          </a:xfrm>
          <a:prstGeom prst="rect">
            <a:avLst/>
          </a:prstGeom>
          <a:noFill/>
        </p:spPr>
        <p:txBody>
          <a:bodyPr wrap="square" rtlCol="0">
            <a:spAutoFit/>
          </a:bodyPr>
          <a:lstStyle/>
          <a:p>
            <a:r>
              <a:rPr lang="en-US" sz="2800" b="1" dirty="0" smtClean="0">
                <a:solidFill>
                  <a:schemeClr val="bg1"/>
                </a:solidFill>
              </a:rPr>
              <a:t>Picture</a:t>
            </a:r>
            <a:endParaRPr lang="en-US" sz="2800" b="1" dirty="0">
              <a:solidFill>
                <a:schemeClr val="bg1"/>
              </a:solidFill>
            </a:endParaRPr>
          </a:p>
        </p:txBody>
      </p:sp>
      <p:sp>
        <p:nvSpPr>
          <p:cNvPr id="11" name="TextBox 10"/>
          <p:cNvSpPr txBox="1"/>
          <p:nvPr/>
        </p:nvSpPr>
        <p:spPr>
          <a:xfrm>
            <a:off x="1905000" y="5562600"/>
            <a:ext cx="990600" cy="369332"/>
          </a:xfrm>
          <a:prstGeom prst="rect">
            <a:avLst/>
          </a:prstGeom>
          <a:noFill/>
        </p:spPr>
        <p:txBody>
          <a:bodyPr wrap="square" rtlCol="0">
            <a:spAutoFit/>
          </a:bodyPr>
          <a:lstStyle/>
          <a:p>
            <a:r>
              <a:rPr lang="en-US" dirty="0" smtClean="0">
                <a:solidFill>
                  <a:schemeClr val="bg1"/>
                </a:solidFill>
              </a:rPr>
              <a:t>Picture</a:t>
            </a:r>
            <a:endParaRPr lang="en-US" dirty="0">
              <a:solidFill>
                <a:schemeClr val="bg1"/>
              </a:solidFill>
            </a:endParaRPr>
          </a:p>
        </p:txBody>
      </p:sp>
      <p:sp>
        <p:nvSpPr>
          <p:cNvPr id="12" name="Rectangle 11"/>
          <p:cNvSpPr/>
          <p:nvPr/>
        </p:nvSpPr>
        <p:spPr>
          <a:xfrm>
            <a:off x="5334000" y="5105400"/>
            <a:ext cx="2057400" cy="1371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24200" y="3886200"/>
            <a:ext cx="2057400" cy="2590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19800" y="5638800"/>
            <a:ext cx="845296" cy="369332"/>
          </a:xfrm>
          <a:prstGeom prst="rect">
            <a:avLst/>
          </a:prstGeom>
        </p:spPr>
        <p:txBody>
          <a:bodyPr wrap="none">
            <a:spAutoFit/>
          </a:bodyPr>
          <a:lstStyle/>
          <a:p>
            <a:r>
              <a:rPr lang="en-US" dirty="0" smtClean="0">
                <a:solidFill>
                  <a:schemeClr val="bg1"/>
                </a:solidFill>
              </a:rPr>
              <a:t>Picture</a:t>
            </a:r>
            <a:endParaRPr lang="en-US" dirty="0">
              <a:solidFill>
                <a:schemeClr val="bg1"/>
              </a:solidFill>
            </a:endParaRPr>
          </a:p>
        </p:txBody>
      </p:sp>
      <p:sp>
        <p:nvSpPr>
          <p:cNvPr id="17" name="Rectangle 16"/>
          <p:cNvSpPr/>
          <p:nvPr/>
        </p:nvSpPr>
        <p:spPr>
          <a:xfrm>
            <a:off x="3429000" y="4038600"/>
            <a:ext cx="1256049" cy="2585323"/>
          </a:xfrm>
          <a:prstGeom prst="rect">
            <a:avLst/>
          </a:prstGeom>
        </p:spPr>
        <p:txBody>
          <a:bodyPr wrap="none">
            <a:spAutoFit/>
          </a:bodyPr>
          <a:lstStyle/>
          <a:p>
            <a:r>
              <a:rPr lang="en-US" dirty="0" smtClean="0">
                <a:solidFill>
                  <a:schemeClr val="bg1"/>
                </a:solidFill>
              </a:rPr>
              <a:t>Bullet Facts</a:t>
            </a:r>
          </a:p>
          <a:p>
            <a:pPr>
              <a:buFont typeface="Arial" pitchFamily="34" charset="0"/>
              <a:buChar char="•"/>
            </a:pPr>
            <a:r>
              <a:rPr lang="en-US" dirty="0" smtClean="0">
                <a:solidFill>
                  <a:schemeClr val="bg1"/>
                </a:solidFill>
              </a:rPr>
              <a:t> </a:t>
            </a:r>
          </a:p>
          <a:p>
            <a:pPr>
              <a:buFont typeface="Arial" pitchFamily="34" charset="0"/>
              <a:buChar char="•"/>
            </a:pPr>
            <a:r>
              <a:rPr lang="en-US" dirty="0" smtClean="0">
                <a:solidFill>
                  <a:schemeClr val="bg1"/>
                </a:solidFill>
              </a:rPr>
              <a:t> </a:t>
            </a:r>
            <a:endParaRPr lang="en-US" dirty="0" smtClean="0">
              <a:solidFill>
                <a:schemeClr val="bg1"/>
              </a:solidFill>
            </a:endParaRPr>
          </a:p>
          <a:p>
            <a:pPr>
              <a:buFont typeface="Arial" pitchFamily="34" charset="0"/>
              <a:buChar char="•"/>
            </a:pPr>
            <a:r>
              <a:rPr lang="en-US" dirty="0" smtClean="0">
                <a:solidFill>
                  <a:schemeClr val="bg1"/>
                </a:solidFill>
              </a:rPr>
              <a:t> </a:t>
            </a:r>
            <a:endParaRPr lang="en-US" dirty="0" smtClean="0">
              <a:solidFill>
                <a:schemeClr val="bg1"/>
              </a:solidFill>
            </a:endParaRPr>
          </a:p>
          <a:p>
            <a:pPr>
              <a:buFont typeface="Arial" pitchFamily="34" charset="0"/>
              <a:buChar char="•"/>
            </a:pPr>
            <a:r>
              <a:rPr lang="en-US" dirty="0" smtClean="0">
                <a:solidFill>
                  <a:schemeClr val="bg1"/>
                </a:solidFill>
              </a:rPr>
              <a:t> </a:t>
            </a:r>
            <a:endParaRPr lang="en-US" dirty="0" smtClean="0">
              <a:solidFill>
                <a:schemeClr val="bg1"/>
              </a:solidFill>
            </a:endParaRPr>
          </a:p>
          <a:p>
            <a:pPr>
              <a:buFont typeface="Arial" pitchFamily="34" charset="0"/>
              <a:buChar char="•"/>
            </a:pPr>
            <a:r>
              <a:rPr lang="en-US" dirty="0" smtClean="0">
                <a:solidFill>
                  <a:schemeClr val="bg1"/>
                </a:solidFill>
              </a:rPr>
              <a:t> </a:t>
            </a:r>
            <a:endParaRPr lang="en-US" dirty="0" smtClean="0">
              <a:solidFill>
                <a:schemeClr val="bg1"/>
              </a:solidFill>
            </a:endParaRPr>
          </a:p>
          <a:p>
            <a:pPr>
              <a:buFont typeface="Arial" pitchFamily="34" charset="0"/>
              <a:buChar char="•"/>
            </a:pPr>
            <a:r>
              <a:rPr lang="en-US" dirty="0" smtClean="0">
                <a:solidFill>
                  <a:schemeClr val="bg1"/>
                </a:solidFill>
              </a:rPr>
              <a:t> </a:t>
            </a:r>
            <a:endParaRPr lang="en-US" dirty="0" smtClean="0">
              <a:solidFill>
                <a:schemeClr val="bg1"/>
              </a:solidFill>
            </a:endParaRPr>
          </a:p>
          <a:p>
            <a:pPr>
              <a:buFont typeface="Arial" pitchFamily="34" charset="0"/>
              <a:buChar char="•"/>
            </a:pPr>
            <a:r>
              <a:rPr lang="en-US" dirty="0" smtClean="0">
                <a:solidFill>
                  <a:schemeClr val="bg1"/>
                </a:solidFill>
              </a:rPr>
              <a:t> </a:t>
            </a:r>
          </a:p>
          <a:p>
            <a:pPr>
              <a:buFont typeface="Arial" pitchFamily="34" charset="0"/>
              <a:buChar char="•"/>
            </a:pPr>
            <a:endParaRPr lang="en-US" dirty="0">
              <a:solidFill>
                <a:schemeClr val="bg1"/>
              </a:solidFill>
            </a:endParaRPr>
          </a:p>
        </p:txBody>
      </p:sp>
      <p:sp>
        <p:nvSpPr>
          <p:cNvPr id="18" name="TextBox 17"/>
          <p:cNvSpPr txBox="1"/>
          <p:nvPr/>
        </p:nvSpPr>
        <p:spPr>
          <a:xfrm>
            <a:off x="0" y="0"/>
            <a:ext cx="1371600" cy="830997"/>
          </a:xfrm>
          <a:prstGeom prst="rect">
            <a:avLst/>
          </a:prstGeom>
          <a:noFill/>
        </p:spPr>
        <p:txBody>
          <a:bodyPr wrap="square" rtlCol="0">
            <a:spAutoFit/>
          </a:bodyPr>
          <a:lstStyle/>
          <a:p>
            <a:r>
              <a:rPr lang="en-US" sz="2400" b="1" dirty="0" smtClean="0"/>
              <a:t>Poster</a:t>
            </a:r>
          </a:p>
          <a:p>
            <a:r>
              <a:rPr lang="en-US" sz="2400" b="1" dirty="0" smtClean="0"/>
              <a:t>Board</a:t>
            </a:r>
            <a:endParaRPr lang="en-US"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cstate="print"/>
          <a:srcRect l="16667" t="5333" r="16667" b="11111"/>
          <a:stretch>
            <a:fillRect/>
          </a:stretch>
        </p:blipFill>
        <p:spPr bwMode="auto">
          <a:xfrm>
            <a:off x="0" y="0"/>
            <a:ext cx="9144000" cy="7162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forms</a:t>
            </a:r>
            <a:endParaRPr lang="en-US" dirty="0"/>
          </a:p>
        </p:txBody>
      </p:sp>
      <p:sp>
        <p:nvSpPr>
          <p:cNvPr id="3" name="Content Placeholder 2"/>
          <p:cNvSpPr>
            <a:spLocks noGrp="1"/>
          </p:cNvSpPr>
          <p:nvPr>
            <p:ph idx="1"/>
          </p:nvPr>
        </p:nvSpPr>
        <p:spPr/>
        <p:txBody>
          <a:bodyPr/>
          <a:lstStyle/>
          <a:p>
            <a:r>
              <a:rPr lang="en-US" dirty="0" smtClean="0"/>
              <a:t>Video</a:t>
            </a:r>
          </a:p>
          <a:p>
            <a:r>
              <a:rPr lang="en-US" dirty="0" smtClean="0"/>
              <a:t>Songs</a:t>
            </a:r>
          </a:p>
          <a:p>
            <a:r>
              <a:rPr lang="en-US" dirty="0" smtClean="0"/>
              <a:t>Tri-fold poster board</a:t>
            </a:r>
          </a:p>
          <a:p>
            <a:endParaRPr lang="en-US" dirty="0" smtClean="0"/>
          </a:p>
          <a:p>
            <a:endParaRPr lang="en-US" dirty="0" smtClean="0"/>
          </a:p>
          <a:p>
            <a:r>
              <a:rPr lang="en-US" dirty="0" smtClean="0"/>
              <a:t>Sky is the limit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2</a:t>
            </a:r>
            <a:r>
              <a:rPr lang="en-US" baseline="30000" dirty="0" smtClean="0"/>
              <a:t>nd</a:t>
            </a:r>
            <a:r>
              <a:rPr lang="en-US" dirty="0" smtClean="0"/>
              <a:t> trimester work</a:t>
            </a:r>
            <a:endParaRPr lang="en-US" dirty="0"/>
          </a:p>
        </p:txBody>
      </p:sp>
      <p:sp>
        <p:nvSpPr>
          <p:cNvPr id="3" name="Content Placeholder 2"/>
          <p:cNvSpPr>
            <a:spLocks noGrp="1"/>
          </p:cNvSpPr>
          <p:nvPr>
            <p:ph idx="1"/>
          </p:nvPr>
        </p:nvSpPr>
        <p:spPr/>
        <p:txBody>
          <a:bodyPr/>
          <a:lstStyle/>
          <a:p>
            <a:r>
              <a:rPr lang="en-US" dirty="0" smtClean="0"/>
              <a:t>8 ½ X 11 picture sheet		20 pts.</a:t>
            </a:r>
          </a:p>
          <a:p>
            <a:r>
              <a:rPr lang="en-US" dirty="0" smtClean="0"/>
              <a:t>1 pg. informational paper		100 pts.</a:t>
            </a:r>
          </a:p>
          <a:p>
            <a:r>
              <a:rPr lang="en-US" dirty="0" smtClean="0"/>
              <a:t>Presentation project		20 pts.</a:t>
            </a:r>
          </a:p>
          <a:p>
            <a:r>
              <a:rPr lang="en-US" u="sng" dirty="0" smtClean="0">
                <a:solidFill>
                  <a:srgbClr val="FF0000"/>
                </a:solidFill>
                <a:effectLst>
                  <a:outerShdw blurRad="38100" dist="38100" dir="2700000" algn="tl">
                    <a:srgbClr val="000000">
                      <a:alpha val="43137"/>
                    </a:srgbClr>
                  </a:outerShdw>
                </a:effectLst>
              </a:rPr>
              <a:t>Oral presentation			20 pts.</a:t>
            </a:r>
          </a:p>
          <a:p>
            <a:pPr marL="0" indent="0">
              <a:buNone/>
            </a:pPr>
            <a:r>
              <a:rPr lang="en-US" dirty="0"/>
              <a:t>	</a:t>
            </a:r>
            <a:r>
              <a:rPr lang="en-US" dirty="0" smtClean="0"/>
              <a:t>					160 pts.</a:t>
            </a:r>
          </a:p>
        </p:txBody>
      </p:sp>
    </p:spTree>
    <p:extLst>
      <p:ext uri="{BB962C8B-B14F-4D97-AF65-F5344CB8AC3E}">
        <p14:creationId xmlns:p14="http://schemas.microsoft.com/office/powerpoint/2010/main" xmlns="" val="2058228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2-4 minutes</a:t>
            </a:r>
            <a:endParaRPr lang="en-US" dirty="0"/>
          </a:p>
        </p:txBody>
      </p:sp>
      <p:sp>
        <p:nvSpPr>
          <p:cNvPr id="3" name="Content Placeholder 2"/>
          <p:cNvSpPr>
            <a:spLocks noGrp="1"/>
          </p:cNvSpPr>
          <p:nvPr>
            <p:ph idx="1"/>
          </p:nvPr>
        </p:nvSpPr>
        <p:spPr/>
        <p:txBody>
          <a:bodyPr>
            <a:normAutofit fontScale="92500" lnSpcReduction="20000"/>
          </a:bodyPr>
          <a:lstStyle/>
          <a:p>
            <a:pPr algn="ctr">
              <a:buNone/>
            </a:pPr>
            <a:r>
              <a:rPr lang="en-US" sz="8800" b="1" dirty="0" smtClean="0"/>
              <a:t>Example of oral presentation to class using a Power Point.</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09800"/>
            <a:ext cx="7772400" cy="1470025"/>
          </a:xfrm>
        </p:spPr>
        <p:txBody>
          <a:bodyPr>
            <a:normAutofit/>
          </a:bodyPr>
          <a:lstStyle/>
          <a:p>
            <a:r>
              <a:rPr lang="en-US" sz="5400" b="1" dirty="0" smtClean="0"/>
              <a:t>Sir Isaac Newton</a:t>
            </a:r>
            <a:endParaRPr lang="en-US" sz="5400" b="1" dirty="0"/>
          </a:p>
        </p:txBody>
      </p:sp>
      <p:sp>
        <p:nvSpPr>
          <p:cNvPr id="3" name="Subtitle 2"/>
          <p:cNvSpPr>
            <a:spLocks noGrp="1"/>
          </p:cNvSpPr>
          <p:nvPr>
            <p:ph type="subTitle" idx="1"/>
          </p:nvPr>
        </p:nvSpPr>
        <p:spPr>
          <a:xfrm>
            <a:off x="1600200" y="3276600"/>
            <a:ext cx="6400800" cy="1752600"/>
          </a:xfrm>
        </p:spPr>
        <p:txBody>
          <a:bodyPr/>
          <a:lstStyle/>
          <a:p>
            <a:r>
              <a:rPr lang="en-US" dirty="0" smtClean="0">
                <a:solidFill>
                  <a:srgbClr val="FF0000"/>
                </a:solidFill>
              </a:rPr>
              <a:t>By Mr. Jimenez</a:t>
            </a:r>
            <a:endParaRPr lang="en-US" dirty="0">
              <a:solidFill>
                <a:srgbClr val="FF0000"/>
              </a:solidFill>
            </a:endParaRPr>
          </a:p>
        </p:txBody>
      </p:sp>
      <p:pic>
        <p:nvPicPr>
          <p:cNvPr id="3074" name="Picture 2" descr="http://static.bbc.co.uk/programmeimages/640x360/clip/p00ccpg2.jpg?nodefault=tru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75" y="4038600"/>
            <a:ext cx="5012265"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www.sciencephoto.com/image/227396/large/H4140126-Newton_s_optics-SP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2600" y="0"/>
            <a:ext cx="3524250" cy="239383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436" t="46667" r="89468" b="20426"/>
          <a:stretch/>
        </p:blipFill>
        <p:spPr bwMode="auto">
          <a:xfrm>
            <a:off x="7146033" y="3201007"/>
            <a:ext cx="1782929" cy="36284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descr="http://media.cnbc.com/i/CNBC/Sections/News_And_Analysis/_Blogs/Pony_in_Here_Somewhere/_SLIDESHOW/MoneyFacts/SS_10_things_you_didnt_know_money_Coin.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100" y="184031"/>
            <a:ext cx="3314700" cy="2209800"/>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http://www.electronicsinfoline.com/New/img/news/200902/9428_0.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19600" y="4742843"/>
            <a:ext cx="2726434" cy="18192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10" descr="data:image/jpeg;base64,/9j/4AAQSkZJRgABAQAAAQABAAD/2wCEAAkGBhQQEBUUExQVFRUVFxUUFBYXFRQVGBgYFBcYFxQXFBcYHCgeFxojGRcVHy8gIycpLC0sFR4xNTAtNSYrLCkBCQoKDgwOGg8PGjAlHyQsLCwvLzAsLCwsLCwsKSwsLCksLDApKS0sLCwsLCwsLCwsLywsKSwsLCwpLCwsLCwsLP/AABEIAMIBAwMBIgACEQEDEQH/xAAcAAEAAgMBAQEAAAAAAAAAAAAABQYCAwQBBwj/xABHEAACAQMABwMHCQUGBwEBAAABAgMABBEFBhIhMVFhE0FxFCIycoGCkQcjM0JSYpKhokNzscHwFSQ0U4OTFkRjo7LC0eEl/8QAGwEBAAIDAQEAAAAAAAAAAAAAAAMEAQIFBgf/xAA6EQACAQIDAwkGBQQDAQAAAAAAAQIDEQQhMQUSkTJBUWFxgaGx0QYiQlLB8BMUFTPhU5LS8SNDYgf/2gAMAwEAAhEDEQA/APr2r+nFu4trZaORWMc0TY24pF9JGxx4gg8CrAjcak6runtGyRS+W2ylpVULPCMf3iIb8Du7ZMkoe/JU7myJnRuko7mJJYmDxuNpWHLqDvBByCDvBBB4UB00pSgFKUoBSlKAUpSgFKUoBSlKAUpSgFKUoBSlKAUpSgFKUoBSlKAUrGSQKCzEAAZJJwABxJJ4CvnWsvywRplLFRO+8ds2RAvq486b3cL96tZTUFeTJaVGpWluU1d9RfdJ6UitozLPIkca8Wdgo6DfxJ5cTXy7WX5XpJcpYr2acPKJV889YYW4es/4apGkr+W6k7W5laZx6JbAVOkcY81PYM8ya01zauNvlT4nrMF7PJe9iXfqX1fpxPGBZzI7NJI3pSOxd28WPd0G6vaUrnNuTuz1NOnGnHdgrLqFKUrBufpiqvfodGzNcIP7pK21doP2Ln/mlH2D+0A9fubPRqreuvaWk7FprbADtxmgbPYTHm2FKN9+Nj3ip9lBGDvB3EV6Y+RBWBGRvB3g17VXsXOjZlt2JNpK2zauf2LnhaufsH9mT6ncmbRQClKUApSlAKUpQClKUApSlAKUpQClYSzKoyxCgd5IA+JqAv8A5Q9HQbnvLfPDZWRZG9qpkj4UBYqVS7n5VLcIWhgvbhQCS0VrKFwOJ2pAo4b6tGh9KpdW8c8RykqLIucZwwzg4JwRwI5g0B2UpSgFKVAaza8WujxiV9qQjKwx4eVuR2c+aPvMQOtYbtmzMYuTslmT9U3Wn5ULazLRxf3mcZBjjI2UPKaTgngMt0r55rJ8oN3fZXPk8J3dlGx22H/VmGD7qYHcS1VqOMKAFAAHAAYFUKuNjHKGfkelwXs/Uqe9iHuro5/48yT1g1kudIH+8yZTORAgKwrjhleMh6uT0AqOpSuZOpKbvJnr8PhqWHjuUo2X3r0ilKQK0h2YkaQjcdnGB6zHzV9pz0rTrZLOpGmrydhWBk87ZAZn7kQFm+A4DqcCp6z1RZsGd8fciJHxkO8+6F8an7KwjhXZjRUHQcepPEnqapVcbThlHN+H393KFTGt5U13v09bdhT10FdkZEKDPc0wDe0KpH5mlXilVP1Cp8q8fUq/jVvnfCP+JdtarN12LuFS01ttEoOMsDY7eEcyQodfvxrzNTVleJNGkkbBkdVdGHAqwypHiDW6q1oj+5XbWp3Qzl57TkrZ2riAeBJlUfZZxwSvfHz4ndI6PjuInilUOjgqynvB6jeD3gjeCARUPoLSEkMvkdyxaRQWgmP/ADES4BJ7u2TIDjvyGG5sCwVHac0Mt1GF2ikiMJIZV9KKRfRdefEgqdzKSDuNASNKiNXtNGcNHKoS5hIWeMZxk52ZI87zE4G0p8Qd6kVL0ApSlAKUpQCojTWt1nZHFxcxRNjaCM42yOYQecfYK6tNaXjtLeSeU4SJS7czjgq82JwAO8kV8y0ZoqW00jbXdzntdJLMk4OCIZN0ttEhO8YjUx+K1lK7MN2Raz8ptu/+HhvLn91aygfilCKPHNYPrbfyfQ6N2B9q4uok/REHP51MVuihBqb8NLUh/Eb0K40mlpR509nb/uoZZ2HvSsq/prBtWZ5Pp9JXr9I2itl/7KBv1VaxbisuzArHuLmM+8+cqCfJ3Y7W08HbN9qeSWc+3tGIPwqbstCRQj5qGOMfcjROHqgVKbQoM+ytt62iMbvSzjNVvVyT+zb42h3Wt2WltOUc3Ga3HIN6ajd9Yb6tNxUBrdo+Oe0cSyCHZxIkxYL2UiHMUgY8CG+IJHfW0lvRNU91lzqO03rBBZR9pcSrGvAZ3sx5Io85z0ANfLW+Wa4ltY1jhCT7OJZnwU2huLQRjewb0gWwBnGGqm3M7yyGWV3lkPGRztNjkvci/dUAdK5VbFwp5LNnpMDsWvibSl7sel69yLjrJ8q1xc5S1BtouHaHBnYdBvWEfib1apKpgk7yWOWYkszHm7Hex6k1lSuVVrzqcpns8Hs6hhF/xrPpev32ClYvIFGSQBzJxXXZaJmn9BNhftyZUe6npN+Q61XlJRV5OyLNSvCnyn68DlJrbZ2kk/0SFh9s+bH+IjzvdBqyWOqkSENJmZhv8/GyD92Meb7Tk9amq59XHxWVNX8vvgUKmMnLKCt5+nmV6y1QXjO3aH7AykftGdp/acdKnooVRQqgKo4AAADwA4VnSubUrTq8plTV3ebFKUqIClYmQDiQPaKVmzFz6xUZrDog3MOyrbEqMJYJOOxKm9GPNeKsO9WYd9SdK+nHgiO0DpcXUCybOw4JSWMnJjlQ7MkZ8GB394weBFSNV29Hkd4JxuhuSkU47km3LBN0DbomPPsuRqxUBCaw6Iditxb4FzCDsZOFlQ73glP2WwCD9VgDzB7dDaYS6hEkeRvKsjDDxupw8ci/VdTkEfywa7qremrZ7SY3sCllIAvIVGTIijAmjA4yxr3fXQbPFUoCyUrVaXaSxrJGwZHUMjA5DKwyCDyIrbQClKhdbtYPIrVpANuRisUEffJNIdmJAO/Lbz0BPdQELpRv7R0ktuN9tYlJrjk9yd9vF1CD5xhzKg1s+UeyZ9HySRjMtsyXcXrW7bZ+KbY9tSOqWgPI7ZYi23IS0s8nfJNIdqVz724dAKlpIwQQRkHcRzB4itjRkPY3izRJKhysiLIvquAw/I10pJiqtqDmKCW0b0rKeS338TGT2kDeBjcAerVnq0s0V3kzMzGvDIaxpWbIxdnoas2uDiqxrFr3b2ZKZM0w/ZRkEry7Vj5sY8d/IGvm2ntZbi+3TPsx/wCRHkR9O0PpSn1t33aqV8VSpa5voOrgdl4nGP3FaPS9P57i8awfKdFFlLYC4kG4vnEKnq49M9Ez1Ir55pPSU124e4kMhG9V9GNP3cY3KfvHLda0AUrh18bUrZaLoPc4DYmHwlpNb0ul/Rc3n1ilYh8tsqC7/YQbTe0DgOpwKl7PVWWTfK3ZD7K4Z/ax81fYG8a59SpCmrzdjpVMVTp5avoX3l3kPJKFxk7zuA3kn1VG8+ypKz1enl3kCFebjac+CA4X3j7Ks2j9ERQfRoATxY+c58XO8+HCu2udV2hzU13v0/2UKmJqTyWS6tePpxIzR+rsMJ2gu2/2385h6vcnugVJ0pXOnOU3eTuVkkhStc9wsa7TsqqOLMQo+J3Vqtp5J/8ADQSSjucjsYv9yTG0PUDVhRbV+bp0XHQ0qVoU+U7HTXPeX8cIzI6oO7aIGeijiT0FSlvqZPJvnuBGP8u3XB9s0gJPuqtTmi9V7a2O1FEoc8ZGzJIfGRyW/OoJ4ijDnv2er+iZz6m0UsoLj9+hUbZLi4+gt32f8yfMEfiAQZG9iY61K22ozvvubl2/6cA7BPAvkyN7GXwq3UqrPHT+BKPi+L+lihUxNWpq+GRBxaj2CgDyO3OO9okdj4swLMepNKnKVX/NVvnfFlayJmlKV9mOcaL+xSeJ4pBtJIpRhzDDB393jUZqzfOVe3mOZ7YhHY8ZEIzDN76g5x9dHHdU1UBrLC0LJeRgloARMoGTJbtvkAHeyECRfVZR6ZoCfpWEUodQykFWAKkHIIO8EHvGKzoCqv8A/wAuYtwsp3y3K1mkPpDlBIx39yOc8GOzaq13FusiMjqGVgVZWAIIYYIIPEEVW9D3LWM62UxLRPnyKZiSSFGTbSsf2iDepPpoOatkC0VSbJ/7R0k0/G2sS0NvykuSMXEo5hB82OpYipDXvTckMKQW5/vV23YW/wB0kZkmP3Y0y2eeKkdBaEjs7aOCMYSJQo5seJZurMSx6k1lGGSEYxvoSKMwUZNQN9rEqHA+NaynGGbJKdGdV2iiEvU8l04DwS/typ6z2hyOm+Fv01ZKrGvMpexW7QZeymjuhjvRDszr4GNmz6tWWKUOoZTlWAZTzBGQfhVmjJSWRWrQcJWZF6f1pt7FQZn85gSkajakfH2UHd1OAOdfONPa+3N1lUJt4j9VG+dYfflHo+CY9Y1YvlX0UDFDcgedE/Zue/s5vNGegk7M+8a+dk441zNoYmrCW5HJHqvZ/ZuGxFN1qmbTtZ6Lr6+88jjCjAAA5Csqys7aSf6FCw+2fNjHvked7oNT1nqevGdjKfsDKR+0Zy/vHHSvPVa8KfLefRz/AH2nq54unBbtNX7NOPpcr1uGlbZiRpCOOz6I9Zz5q+Gc9KnLLVFjvnfd/lxkgeDSekfd2askUKooVQFUbgAAAPADhWdcyrj5yyhl5/f3cpTrVKnKeXQvu78uo0WdjHCuzGioOSjGep5nqa30rjj0osjbMIedhuKwr2mD95/QT3mFUrSm29en+SvKcKazdkdlYu4UEkgAcSTgDxNdNtq1dzemY7ZeQ+fl/lGp/HUtZajWyENIGuHG8NO3aYPNUwI1PqqKhnWpQ5Ur9Sz8dODZRqbQhHKCv4FXgvzNut45Lju2o1+b9szER/BielSltqndS75ZUt1+zEO1kx1kkGyp8EPjVzVQBgbgOFe1Unjn/wBcUu3N+ngUKmMqz57dhCaO1OtoGDiPtJB+0lYyuPVL52PdAFTdKVSqVJ1Hebb7SoKVhLKFBLEADiSQAPEmoK417tFJEchnYd0CNN8WQbC+1hW1OjUqciLfcaykoq8nYsFKpk+uNzJ9DbpEO5p5Npsfuocj/uCo248om+mupSO9IsW6eGU+cI8Xq3HAS+OSXi/C64tFGptGhDnv2H0MuOYpXzD/AIate+CJjzZQ7HxZsk+00qX8jS+d/wBq/wAip+sQ+Vn2qlKV9YLIpSlAV/Qh8knazO5CGmtP3eR2kI/dMwx9yRB9U1YKi9YdFtNGGjIE8LCWBjwDqCNlsfUdSyN0c9K6NEaTW5hSVQRtA5U+kjKSsiOO5lYMp6qaA7K4NO6IjuoGilyFO8MDho2XzkkRvqsrAMD0rvqoa+3bTGLR0JIku89sw4xWqEdu/QtkRrzLnlQEb8nUM17I2kLphIQptrRgpQNDGxD3AQ+i0rDPguBuIq+TPitdjZrDGqIoVEUIijgqqMKB7K03bbqN2MxV3YidL35IO/dwqnzZLH+vgKtV3DndXH/ZwHdXGxFX3rnosLKFONjr0FaCSB4pBlXRkccw4KsPgajPk+nbyIQOcyWkklnJ/oHCHwMZQ1P6K83dUCq+TaalTgl9Ak68u2t/m5QOpjZGPhXVwU7wRwcer1GyZ0vo1bm3lhbhKjITy2hgEdQcH2V8q0Dq3GY1eYGWXeGD42UkQlXVYx5u5gRkgndX2Cvnmm5FtL2VGzici4hVUd2Zn82ZVVASTtrtf6tU9u0qkqG/T1Tzt0MsbIrqFRwm8mu668Ok3V7Xltoy8n9CFYF+3cHzscxDHk+xmU1LW+oUZ/xMslwe9Seyi/248bQ6OWr59OpTp8uXcs36cWj0NTH048nMrr6Wj2yiEyyD9nEplcesEzs+LYFSFvoK9m+rHbLzkPayeyOM7I9rnwq52VhHCgSJEjQcFRQqj2DdW+qs8cl+3HvefhpxuUKmOqz0y7CtWuoUG4ztJctuPzrDs93KFAIz7wNWKGFUUKqhVG4AAADwA3Cs65r3SUUA2pZEjHN3VB+o1TnVq1naTb6vRehSbbzbOmlVufXuH9ik055pGUT/AHJdlSPAmo641mvJPRWGAcztXD/DzFH6qmjgqr5St25eGvgVamMo0+VJeZdai9I60WtudmWdA/2AduT2Rplz8KptxbvN9PPNL90v2af7cQVT7wNZWtokQxGioOSqFHtxxqxHBU1y5N9mXi/Q51Ta8FyI37ciZn15LfQWsrcmlKwL8DmT9FRs+l72X0p0hHKCMFv9yba+IQV5SrMYU4cmK78/PLgkc+ptOvPR27Dik0PG52pdqdhwM7tNjwVyVX3QK7AMDA4cq9pW8pylqyhKcpu8ncUrx3AGSQBzO4fE1FXGtdqm7tlYjujzKf0A1vSoVKz3acW31Jswot6IlqVXTrvF3Q3B67EY/IyA/lSun+hbS/oT/tZt+HI+80pSvbnpxSlKAVXnHkd7tcILxgrckuQMI3QSqAvrove5qw1yaU0alzC8T52XGCRuYHirKe5lIDA9xANAbL28SGN5JGCpGrO7HgFUZYn2CqrqNaNMZdITAiS8wY1bjFbJ/h4+hIPaNzL9KiLu+l0lJHoyUHahbb0mwBCvHEwMCocYxcHZcgcFDDuNfRUUKKyjBkw3VwzRZrqklArje4FVMRO0TaM0mahaDvrySzBrZ24r3thXKs5RtYl/MZ6mEFtsmq38pEfZRW96ONlOkjnv7GX5q4H4WU+7Vk8qFeaRsEureWFvRlRo28HUjPszn2Ve2fPJx6CGpUU3e5rqF0+Ozkt7jOBHJ2Mh/wClc4Tf0EogPsNatRL9pbCISfSw7VtN3ntLdjG2epChveqV0rYC4gliPCRGTPIsCAemDg+yutiaMcTQlSlpJNcSrF7kr9B11jJKFBLEADeSTgDxJ4V88tdOX08Y7SdISCyOsEaltqNijgvLtDO0p4KMc60vomNyDLtTMOBmdpvgHJVfYBXyF7O3JONSWayyV/O31J6u1KUHZXbLZc68WqkhJDMw+rArTb+GCy+YvvMKjp9cbh/ordYx3NPICf8Abhz/AOYrgUYGBuA4AcPYK9qaNCjHSN+1+lvG5zqm1qsuQkvExmubmXPa3L4P1YQIFHgwzJ+uueDRkSNtKi7Xe585z4u2WPxrqrx2CjJIA5ncPianUmlaOXZl5HPqYirV5cmz2lRNxrVapu7ZWPKPMp/QDUfPrsP2cEjdXKxD/wBm/KuhhtkY7Ffs0ZPuduOhp+HLo+hZqVSp9abl+HZRj7qtIfxMQP01Hz3Esn0k0r9NvYX8MeyK9LhvYbaVXOpuwXW7vgrjcXOy+Xek4ofpJY09Z1U/AnNRU2uluPQ7ST1I2A/E+yKqMVsi+iqjqAM/Gttelwv/AM+oRzxFZvsSXnczaK+/vzJmfXKVvo4UTrI5Y/hQAfqrgm01cv6U5Uco1VB4ZOW/OuWlelwvsrsrD6UU3/6vLzy8DO9bRGqS2Vjl8uecjNIf1k1sAxwr2lehpUadJbtOKS6lYw5N6ilKVKYP09SlK+THpxSlKAVH6wabSytpbiT0YlLEDix4Kq9WYhR1IqQqk6Rb+0tJrCN9tYFZZuUl0RmGPqI1O2epUHhQHdqPoR4YmluP8VdP5Rcn7LMPMiH3Y0wgHRudWOU91ZRrurCYVstTXmOW64VF3D4766Lieou4lINR1sC6qyKtTM2iY1sW4NcQk3/1/RrfHOv9fn/KuU9n14vJEKTM+0P9CpTR0mQa4Mqa6tHNv3d9bYahVpVFvLIkppqRXNHr5Npa7g4LcpHfR+t9DcD8So3vVZKgNfV7CWyvOAgn7GU8B2N2OyYnoH7I1P136bysSzWZQ9KW5hv5k+rMFuY/E/Nzge+qv/q1x3mloYfpJY06M6g+xc5Ndvyu6JElpHNj6CQbWCR83NhHzjuD9k3u18yit1X0VA8AB8ap0vZBbTrTrfi7qvpa7011Wpy8TTip7z5y2T66wD0Fll9WMqPxSbIx4VwT65TN6EKIOcjlz+FAB+qoalekw3sPsyjnU3pvrdl4WK94rRHTPpm5k9KcqOUarH+e9vzrhktwxy+XPORmkP6ia20r0mG2TgcL+zRiu5X46jffMeAYr2tMl4i8XUe8M/CsPLgfRDt4I2PicD86uyr0o5OS4klOhVq8iLfYmzppXOZnPCPHrOo/Jc02JT9ZF8FLfmSP4VE8XT5rvu9bHRpbFx1TSm122XmdFeE1o8jJ9KRz4EKP0gH86DR8feoJ5tlj+rNRvFy+GPF+lzpUvZjES5ckuLD38Y+uueQOT8BvrzyzPopI3u7P/liuhVA4DHhurKoniKr50u7+fodOl7L0V+5NvssvU5e0lPBFX1nz+Sj+dOxkPGQD1U/mxP8ACuqlRuU5ayfl5WOlS2DgafwX7Wzl8hP+ZJ+ID8gKV1UrTdXXxZc/TcJ/SjwR+naUpXgTxgpSlAQut+sHkVq0irtysVit4++SaQ7MSfHeegNatUNAeR2yRMduQlpZ5O+SaQ7UrnnljgdAKiLI/wBo6Sa4O+3sS8Fvye4O64lHMIPmx12iKuUIrJrzmytMh31urW6URlkfc2gaoeazKn+dWTFapbYNVmnWccjCSepWVip2XL+vbUndWBB4VoQY9If1yq2qqauZeHTV4keoIPX/AOcKlNGMQen/AMryRU7/AOv63V02cicx031pUmnHQhVCazsY6z6GF7Zz25/axsqnk2MofYwU+yorVDSxurGCVvTKBZBykj8yUH31arTVI1eXya/vrTgpdb2Efcud0oHQSq34qp03ZmZrInNK6OW5glhf0ZUaM9NoEZ9nH2V+e0u9nKOGMiEpIFVmw6HZbeBjiDX6Or41r/o3sNJSYHm3CrcL63oTD8Sq3+pXb2ZiJUau7F8rLhp9TbC4OnjKqpVG12FXFw54Rt7xVf5k/lTEp/y1/E5/9RXVSvQupUesn4L6XPTUvZ7BQ1Tfa/Sxy+SseMje6FX+RP517/Z6d4LeszN+ROK6axdwOJA8Tj+NRuKfKz7c/M6VPZ+Fo8mnFdx5HCq+iAPAAfwrOtcU4c4TLnkitIfggNSdvq5eSehaXB9aPsh/3StQvEUYZOS4kksVQp5OaXejgpVit/k6v34xxR/vJh/CJWqUtvkkmP0l1GvSOFnP4ncfwqCW0KC0d+7/AEVJ7Xwsfiv2JlJpX0u2+SW3H0k1xJ020jH6EB/OuX/gqzsdIwtLCstrc4twJi0ohuOMZ88nKyDK7wcMBzqtU2rGKvGL8vUqS27SvaEW+3L1PnD3aDcWUHltDPw4122ejZ5vore4kB4FIJSv4tnZ/OvtWn9IQaMWNYLeBHfa2fNWFFVSisWZV+1JGMbh5xJIANYR66SPFIiQg3UbSKyIWljxEiu0qkAM6kOqhcBi52e4sKM9s1HyYpePoQT2zVfJilxfofMLT5PdIy8LUoD3yyxJ8QGZvyqZtvkbvGxtzW0fPZEsxH5IKt2r2ltI5AuIndzBEQgjWJA7ly7TTHcGACgogJG1jDY2jdUJwMgA4GQDkZ78HAyPYKqy2niZfFbuRVltPEy+K3cj5enyInG+9bPfiBAPYCxP50r6lSofzmI+d8SD85X+d8RSlKqlUVA683dxFYTG1RnmKhE2BtMu2QrSKo3sVUlgBxIFT1KAqupt/Z+Tpb2kinsVCmM5SYEekZInAdWLEkkji1WNHxXJpjVu2u8dvCjkei+MOvqSLh0PqkVEtq/eW/8AhbrtUH7G8y/sS4T5xffElZua2LKJBWQbNVX/AIw7HdewS2vd2hHbW58J4wQo/eBKnra5SVA8bK6MMqysGUjmGG40sLnWYxWJSsBIa2LJms5mTFkz3Vyy2g5V314VopWBVtKaMYjzDv4/1y8agTI8TAHPjnljia+hPbg1wXehkfitXKeISyki5SxO6rSWQ0VcbcYqta4p2F9Y3Y3KXaxmP3bnfCT0Eqj8Qq12lqEGBUVrtoc3dhcRL6ZQtEeUkeJIiPfVfjVaT966Kc7Nux2Imap/ykaqy3kcJgVTLDIdzMEBjkXEg2j1CN7tT+rWmfKrWC4H7WNHI5MR549jbQ9lSMj5Oasxk1JSXaQQm6clOOqZ8mtvksvG9OS3j8O1lP8ABR+dStt8kS/tbuRuYjjjjHxbbNfQqVYliq0tZvy8rFue0sVPWb7svIqdv8l9ivpLLJ+8mk/NUKr+VStpqhZxb0tYFPPskZvxMCfzqXr0CoJNy5WZTlUnPlNvvMUXZGBuHIbv4V7WQSjGsGljwCsmAFc91dpEheR1RFGWZmCqB1J3CoNNLXN9usIwsZ/5y4Vljxzgh3PN0Y7K9TWspJamyTehK6V0zDaR9pPKkSc2OMnko4segBNVnSFpeaaiaGOHyW0fG1PcL884DBgYIM5TeAQzkcxvqz6F1DhgkE8rPdXI/bzkMV/coPMhHRQPE1ZaglUbJY00tSNuNARzQxxT7UpjC4kLMkm0F2S4eMgqzDOcEZ2iOFdGj9GR26BIkCKM7h1JJJJ3kkkkk7ySa6qVESilKUApSlAKUpQClKUApSlAeEVA3OpUBcyQbdrKd5kt27PaPOSPBjk99TU/SgKyTf2/pJHeIPrR4t5/bG57Jz4MnhW6w1qt5X7PaMU3+TMrQy+6j42x1TaHWrBXLpDRkVwmxNGkqH6rqrDxwRuPWs3MWMw9ZiSq+dVJIN9ncyRAcIZs3MPgA57SMeq4A5d1ajrBPb/4y1cKOM1tm4i8WQATR/gYD7VZujGZZw1eOaj9GaYhuU24JUlXvKMGweTY3qehwa7RJSwueGsazzWFZMMpOqSeTzXlmdwhnMsI4fM3fzqgdA/ar7Kt4tgVqr6xJ5PpS0n4LcJJZSctr6a3PjtLIvvVa7RsjFSJvdI7LeOYQGsxamugRYoXApvvmM7iNa2grMIFrU11Vek1nMzmOzjN04OyzK2zbxnvEs+CM/dQM3QUd/iZi65iaupVALEgAbySQAAOJJO4CoFNOyXR2bCITDgbmQlLZfVb0pz0jGObCuy11I7Yh9ISC5YbxCF2LVD3YiyTKR9qQt0Aq0qoAwBgDcAOlaupzI2VPnZWbDUWMus145u5lOV7QAQxn/owDzV9Ztpt3pVZ6UqIlFKUoBSlKAUpSgFKUoBSlKAUpSgFKUoBSlKAUpSgFKUoCH0nqnbXD9o0exL3TRM0Mw/1IyGI6HI6VxGwvrf6OVLtB9ScCGbHITRrsOePpRjq3fVlpQxYrSa3wqwS5D2jk4AuAERjySYExP4Bs9Kmwc/y/wDyt80CupV1DKRgqwBBHIg7jVfbUtIjmzlktDx2IyGgJ6275QD1Ng9azcxY59f9HNNo+Ux/Sw7NzDz7S3IkXHiFK+9XbonSayxRzJvSVFkXwcBh/Gud9IXdv/iLcToOMtrktjm9s52vwM/hVI1T1zht4XtFWaaWGeaK3gSKTtXh2tuElXA7NQrhSXxjZqSDWjI5J6o+kNOTUBfa2IJTBbo11cDjFDjCdZ5T5kI9Y56VhBqzeX2+9k8mhP8Aylu522HKe5GCeqx4HWrXorRENrEIoI0ijHBUUAeJ5nqd5rLqW5IUG9StQ6my3fnaRlBTiLSAssPhM+55z0Oyv3TVstrVIkCRqqIowqqAqgcgBuArbSom76kqSWgpSlYMilKUApSlAKUpQClKUApSlAKUpQClKUApSlAKUpQClKUApSlAKUpQClKUArARDO1gbRGCcDOBwGeVKUBnSlKAUpSgFKUoBSlKAUpSgFKUoBSlKAUpSgP/2Q=="/>
          <p:cNvSpPr>
            <a:spLocks noChangeAspect="1" noChangeArrowheads="1"/>
          </p:cNvSpPr>
          <p:nvPr/>
        </p:nvSpPr>
        <p:spPr bwMode="auto">
          <a:xfrm>
            <a:off x="63500" y="-893763"/>
            <a:ext cx="2466975" cy="18478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4" name="Picture 12" descr="http://justglasssite.com/glass-pics/prism-4.gi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4800" y="2505075"/>
            <a:ext cx="1905000" cy="1428750"/>
          </a:xfrm>
          <a:prstGeom prst="rect">
            <a:avLst/>
          </a:prstGeom>
          <a:noFill/>
          <a:extLst>
            <a:ext uri="{909E8E84-426E-40DD-AFC4-6F175D3DCCD1}">
              <a14:hiddenFill xmlns:a14="http://schemas.microsoft.com/office/drawing/2010/main" xmlns="">
                <a:solidFill>
                  <a:srgbClr val="FFFFFF"/>
                </a:solidFill>
              </a14:hiddenFill>
            </a:ext>
          </a:extLst>
        </p:spPr>
      </p:pic>
      <p:pic>
        <p:nvPicPr>
          <p:cNvPr id="3086" name="Picture 14" descr="http://1.bp.blogspot.com/_4J6_5kJhmRU/TNVkUZAJDQI/AAAAAAAABCE/j8-dAMuxmUk/s1600/calculus2.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33750" y="838200"/>
            <a:ext cx="2171700" cy="12688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369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1642-1727</a:t>
            </a:r>
            <a:endParaRPr lang="en-US" dirty="0"/>
          </a:p>
        </p:txBody>
      </p:sp>
      <p:sp>
        <p:nvSpPr>
          <p:cNvPr id="3" name="Content Placeholder 2"/>
          <p:cNvSpPr>
            <a:spLocks noGrp="1"/>
          </p:cNvSpPr>
          <p:nvPr>
            <p:ph idx="1"/>
          </p:nvPr>
        </p:nvSpPr>
        <p:spPr>
          <a:xfrm>
            <a:off x="457200" y="1219200"/>
            <a:ext cx="8229600" cy="5410200"/>
          </a:xfrm>
        </p:spPr>
        <p:txBody>
          <a:bodyPr>
            <a:normAutofit fontScale="85000" lnSpcReduction="10000"/>
          </a:bodyPr>
          <a:lstStyle/>
          <a:p>
            <a:r>
              <a:rPr lang="en-US" dirty="0" smtClean="0">
                <a:effectLst/>
              </a:rPr>
              <a:t>The high point of the Scientific Revolution was marked by the publication of a remarkable book. This book, published in 1687, was </a:t>
            </a:r>
            <a:r>
              <a:rPr lang="en-US" i="1" dirty="0" smtClean="0">
                <a:effectLst/>
              </a:rPr>
              <a:t>Principia </a:t>
            </a:r>
            <a:r>
              <a:rPr lang="en-US" i="1" dirty="0" err="1" smtClean="0">
                <a:effectLst/>
              </a:rPr>
              <a:t>Mathematica</a:t>
            </a:r>
            <a:r>
              <a:rPr lang="en-US" i="1" dirty="0" smtClean="0">
                <a:effectLst/>
              </a:rPr>
              <a:t>.</a:t>
            </a:r>
          </a:p>
          <a:p>
            <a:r>
              <a:rPr lang="en-US" i="1" dirty="0" smtClean="0"/>
              <a:t>Came up with the Laws of Motion</a:t>
            </a:r>
          </a:p>
          <a:p>
            <a:pPr marL="971550" lvl="1" indent="-514350">
              <a:buFont typeface="+mj-lt"/>
              <a:buAutoNum type="arabicPeriod"/>
            </a:pPr>
            <a:r>
              <a:rPr lang="en-US" b="1" dirty="0"/>
              <a:t>An object at rest will remain at rest unless acted on by an unbalanced force. </a:t>
            </a:r>
            <a:endParaRPr lang="en-US" b="1" dirty="0" smtClean="0"/>
          </a:p>
          <a:p>
            <a:pPr marL="971550" lvl="1" indent="-514350">
              <a:buFont typeface="+mj-lt"/>
              <a:buAutoNum type="arabicPeriod"/>
            </a:pPr>
            <a:r>
              <a:rPr lang="en-US" b="1" dirty="0"/>
              <a:t>Acceleration is produced when a force acts on a mass</a:t>
            </a:r>
            <a:r>
              <a:rPr lang="en-US" b="1" dirty="0" smtClean="0"/>
              <a:t>.</a:t>
            </a:r>
          </a:p>
          <a:p>
            <a:pPr marL="971550" lvl="1" indent="-514350">
              <a:buFont typeface="+mj-lt"/>
              <a:buAutoNum type="arabicPeriod"/>
            </a:pPr>
            <a:r>
              <a:rPr lang="en-US" b="1" dirty="0"/>
              <a:t>For every action there is an equal and opposite re-action. </a:t>
            </a:r>
          </a:p>
          <a:p>
            <a:pPr lvl="1"/>
            <a:endParaRPr lang="en-US" i="1" dirty="0" smtClean="0"/>
          </a:p>
          <a:p>
            <a:r>
              <a:rPr lang="en-US" i="1" dirty="0" smtClean="0"/>
              <a:t>Created Calculus (study of change)</a:t>
            </a:r>
          </a:p>
          <a:p>
            <a:r>
              <a:rPr lang="en-US" i="1" dirty="0" smtClean="0"/>
              <a:t>Put ridges on coins to stop counterfeiters</a:t>
            </a:r>
          </a:p>
          <a:p>
            <a:r>
              <a:rPr lang="en-US" i="1" dirty="0" smtClean="0"/>
              <a:t>Was an alchemist (base metals into noble)</a:t>
            </a:r>
            <a:endParaRPr lang="en-US" dirty="0"/>
          </a:p>
        </p:txBody>
      </p:sp>
    </p:spTree>
    <p:extLst>
      <p:ext uri="{BB962C8B-B14F-4D97-AF65-F5344CB8AC3E}">
        <p14:creationId xmlns:p14="http://schemas.microsoft.com/office/powerpoint/2010/main" xmlns="" val="3266769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l="15556" t="23111" r="50000" b="11111"/>
          <a:stretch>
            <a:fillRect/>
          </a:stretch>
        </p:blipFill>
        <p:spPr bwMode="auto">
          <a:xfrm>
            <a:off x="1524000" y="0"/>
            <a:ext cx="5715000" cy="6821129"/>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s://encrypted-tbn0.google.com/images?q=tbn:ANd9GcRzAN-ErUuhyAC-fv8rUcRFZPY__c_TDmX89mc_ljPhWS_9eRZZC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4293828"/>
            <a:ext cx="3657600" cy="242514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436" t="46667" r="89468" b="20426"/>
          <a:stretch/>
        </p:blipFill>
        <p:spPr bwMode="auto">
          <a:xfrm>
            <a:off x="243597" y="2971800"/>
            <a:ext cx="1782929" cy="36284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descr="https://encrypted-tbn1.google.com/images?q=tbn:ANd9GcTxbALwhMlhWnJyQIB6Xh9sSAlMYAU6fIddv43rMLtbUW3kc6l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549047"/>
            <a:ext cx="2898775" cy="190461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encrypted-tbn1.google.com/images?q=tbn:ANd9GcRNEZ_hDtnYQCe2fU9IJMASNnM60f42TyKwGGzgt3zj7H7Phohwb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05025" y="167596"/>
            <a:ext cx="6877050" cy="412623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10" descr="data:image/jpeg;base64,/9j/4AAQSkZJRgABAQAAAQABAAD/2wCEAAkGBhQSEBUUExQWFRUUFBQWFhgWFRUWFxQWFBUVFBgXGBUXHSYeFxkjGRQVHy8gIycpLSwsFR4xNTAqNSYrLCkBCQoKDgwOGg8PGiokHyQsKSk1KiksKiwsKSwpLCwwKSkpLCwsLCwpLDQsKSksKSwsKSkpLCktKSwsKSksKSksKf/AABEIAOEA4QMBIgACEQEDEQH/xAAbAAACAwEBAQAAAAAAAAAAAAAAAwIEBQEGB//EAEsQAAIAAwQDDAYHBgUEAwEAAAECAAMRBBIhMQVBUQYTIjJTYXGBkaGx0kJScpKT0RQVFmKjssEjgrPT4fAzQ3PU8WODosKElMMk/8QAGgEAAgMBAQAAAAAAAAAAAAAAAAECAwQFBv/EACwRAAICAQMEAQMDBQEAAAAAAAABAhEDBBJREyExQRQFMmEicZFCUoGh8BX/2gAMAwEAAhEDEQA/APK6M0Ok6bRmuKVmMWwNLqs1TzYYw5tybVVQKNcdpla0W5NaXhdBJBotKA1rHJe5a2yZjkScSsxDVpR4MwEH0thi2th0jwaygwSVvVGMshpdbwDcPGhAocDgI1X+SBR+ys28VugkFq4+rLE0HLJlIptNRhSJJuZJl1qN832UgSuqZLv41GBAIJxoArbIsydE6RQuUlXd8ZGYKZQFZbXloA2Ar2x1dEaSvMwl8Jpwnk3pVd8AYa24tGIpBYFEbnCcmllbjvfDG5SWVVsbtai+uFNYpWogG54mZvWG+XjjWqFLgcEECpJFTQCpwwi/O0LpBgV+joqmW8u6m9KoWYysxAv8YlVx5ogdzlvM7fjZ1ZqAUYyivBUIML+dAMduMF/kDPs2hgzOCeJLmsCuIJljDPUYku55il68g/ZvMuliHMtASWpT7poK15qYxoStz+kVnvO3hWeZfD3jJKsJnGF2/SHDQ2krhX6MmKPLrSTeWXMrVFa/govGg1dEF/kDLm7mZigkgXQZgJrh+zS+TWmRGR1mFWrQZllQaEsqtRSTS9SgyAJNdVRzxrzdCaUaWZZlm60uXKIvyuJLJZfTzxxOuFW3czpGaJYMgKJQNwIZK0JIJOD51A7ILXIC7HuVBmqsxlu3nVyj4oyI73CSuB4BxFRwWxwivozQAmpNJNCku8gFOE3CYL1qjd0ar6K0mSDvCA1Zmu7yt93RpZd6Pi1122Z5RVsG5vSMkAS5NKTEmcaUTelhgvp5cI4c8F/kBVs3LXCgDDGVfmFjRZbA3XFQCcCVFKE1MTsu5YEcNhXfUUBWHCR5TTAykqRjgRzBtcWRonSVcZKsCZpYMZRVxOYM4YX8ReUEbKZwDRmkg17eRx1cCsqilJbSlAAfBQrEUgv8gZI3PtcDVSt1HKXuGqvdCsVpgOGuskBhUCO23c+0rMoeE6G416jS6XlOAx4Q7Y0fqjSNwLvK4BFL/sb7JLIKoz3sVBVewVMItm563zQQ8nAzZk3BpQ4c2l708sBhDsDL+r4Pq+LH2LtfIn35fmjn2MtfIn35fmgtcgI+r4Pq+HfY618ifel+aOfZC1cifel+aC0Ar6BB9AjV0NoW0SGYtZybwAqHlBhQ1wvEihyMWlsM8AD6MxoDUFpNMf8ALwOEo4YUrhXEkwrCzA+gQfV8bFs0bPdXX6O1XAFS8quDswrQ6g10cyjKD6um04VkBIy4Ur1QManaAajYBrMFhZj/AECD6vjdSzOpN2yXVvIbt+URwWBxJOOApQgjozhMuyTpY/Z2e6cCSTJ4wSaoI2Crq1Pu9EFhaMj6vg+r43J0lmzsYoK4XpRrqAzwwpiMeDzmK8+xMysDZQGKFQQZWB1HPCmwagMiSYditGNvSesO2CGfZ2fyZ95PnBDC0fbHklKXSyY6jh7pqvdDktcwa1bpBU9ow7oXaScMa4jqwMSjgLJKPhnUeOMvKLUvSvrIw51IYfoe6LMvSso+mB7VU/MBGZE3WiE83jqi2Opn7KpaaHo3ZTAioII2g1HaIcojycqSATTAjWpKnIa1oYtJbJq5TG/eCN3kV74tWqXtFb0z9M9MBEwseel6bmjMS26mQ+JHdD13SkEAys/VmA5e0oixZ4P2Q6E16IndFdtM6W9xZclak0mFyLivXAXPSpStTqEWBukl4ApNDl1TezLo9XVmU0rS6QjY11GtIrra7MwnCYsxRaKb5eFVwQJgZdbuCjHbjFuxaEkkrNWY81g6vvhmBySiOiqSBS6BMbDaaxapxl4IOLXlHJen5bB2pMEtFdt8KES2CGjXW145YY6qwaL03LtF4JUFLtVYAEBq3TgSKGh7IlL3Oy1V0vTDLdXXei/7NQ5qbopUc2JpqpDNH6MEkEBnatMXIJoBQAUAwiXYgOYQthDWhbQCFMIUwhrGFtDIimEVNITykp3UAlVLUNaGgrqi40Kda4HEGGIx5mmbrFWQkhiq3MQ5W7WgzHH1xOdpEAoAjEuFI4opfZEUGpzvOo5sYqzdKhlFZSVa4aEhjwwr1K3RVaAAtXjADGlYjL0xUAmWDQS6kYUvCQRQEHJptcxS7EhAunlal1WN4KV4uN4oKVrQULivXCV07xao1WQNQUJqwlFaU1UmH3eeGSrcu9CaJctSzBQagAALUFnu1HFoKjO6NhioulF3sfsVNRiq3eMbooUpwbz3KVJqMdUMRdtGklW4SGo4BrTBa3aBthJYRVOm11q+QY4A3QyhgSQTmGEMkWxZrqN7F0g3GNK0Kq4IFOCCrDXFCVbwqgmUlFApc9FiHJxK/wDTxOBHPDEPfS+GCNmtQaCgdgopU41x7IkukFKBqEVYrQ5ggE4g5YDviE20KJaNvSen6tFChmJBCnO5qGsRW+sAVoJS3RXCou1Bm5C7Sn7Emv3hDIliz24OaAEYEgmmN0gHI4cYQ5op2K1IWaiqtSciKkh3WhwwPBJAxwrsi40MiyEEFY5AI2p7CoA1VPTT+zE4z5tsN4HJcmwvEDaBUV6I1ZejyQCJtQRUG4CCD1/rHChjlPwd6eSMPIqJWs4KNrDuxiZ0bM1Mh6Qy/q0KmyJopWWSB6jBu40buhvFOPlCWWD9kF4zHnA7BSJwpGIwuTK/6b/KGhW5Ob8KZ5Yr2y4LNy5CIsuIPMfERxpoGdV9pWX8wEclzgxwINMMCDznL+8IVUOxkcSqteUlW2qaE9Opug1jsSQCuMC/AM29F6VZiEmUvEEqwwDgZgj0WpjsONKUIGg0YOj1vT1plLqzHZVWVR0m8T0LG6xjp4ZOUe5zsqSl2FTHinMm7IbObCKc9sOmNCRiyToTOtGztjGfTTu12TwtV41u/ugcbpyiWmZpIWWPT41M7owp1kgdFYryyU4KGlMyNZGofdEaYwVHG1GqadXS/wC7GqlinXbz2gjoCj9Ir2zSDyrpDCaCQCMA1TldKinUR1wppLNxiT0/KMjTVnotNefZFixP2YJ/U1Ffpv8Ak9PZbas1by9BBFGU7CNRiUxQRQ4g588eM0Vpdkmgsa5K/OmQJ2kbdke0aKMkNjO7otWtTC/aK0qzqgoqgAmpprwA8AOyBoY0LaKzYLaFMIa0KaGIW0KYQ1oU0MiKuAZCmJPWSST2knriDQxoW0SELgjsEAh9I1dDTCrGWciC682IDDtIPWYwjMZT0Y1wp/SI2bT7mcSkosqhk3zAqGvANSVeDvS6RqFa44RxdPe/sdzPWzue4UwxTHnJemts5h7ej7R4y3Ip29MMXdGBnPsv75nWf+IrUjp2c6mejUwxYwZWn65bw/8Ap2yU3cwWLa6WbXZ59Nq7y4/8JpPdCCjXVoXNsct+MiN0qD3kRnfX8scZZye1Z5/6IYku6WzcvLHM7XD2PQwqTH3Q5tAyjkGX2XanYSRERufl6zMP79PygGHyNJyn4k2W3szEbwMWeoxDpw4J9SXJCRZ1lrdRQo2DbtOsnnMdc4QFoiTFiIN2Vp5ilaTiOiL05YoWgYdEWRMeWPY83pid+3I/6aU956/pDbCIrbqLJUK41cFugmoPb4xh2W1lTQk4c8boJNJnkdfKUJNUe6lTEoatiBhGFpHHEwiXpHCKtst1Y1dopnnpSnlaTVV/szZnGPQfCPdLbFVVDsAd7DGuwAVPbHjdG2IzZgGpjidijjHs8Y9XpHRW+FjepWWEyqALwY6+akYsu1tJns/o8JxhKSXBa30HIg4A5jI5GItGfaNGNSdQiswIq5igUUxjEOibQmQP7r/1iEcUZf1HZnllH+k9M5ijZNJpNyNG1qc/6xim02lM9861r4gxms5JrrrXDDH9IvhpbTtlE9VTVL+T2TQtow7Hp5lwmcIbfSHzjXlWhXFVII/vPZGeeKUPJfDLGfg60KaGNC2iBMjHIIIANbRdjU1dsSGIUHJbuFaazXX2R4S0L+1m/wCvaP48yPo9jk3EC5nEk7SSSe8x8+mr+0m/69o/jzIyRhsikbnPfJsWhIyJHQTFoW+bU0mOKmuDGFBImEhjJG1ueMb3tKrfmBiKkcnK6pSKe1QIkEiQSACcu2MMrw9mbPT8swQ8aWm8pO+Le/iK0VwkFyABky2FuMb3tyrO/hLU98QWbTISx7Mlpf8ADnCC5HLkAD00rNXizGHRabUv/ib6w1d0lpGU2Z78h/4soRTKREpAKjRG7K1DM3vakym/hTR4R07uZ3pS0P8A2rQneL4jLKRAy4dicUy/O3dLQh5SUOBG/fo8tYx5NvlzXogYLqJZGpzVVseyLBB298Im2dW4yg9IB8YthmlHwY8+gw51UkXlseyYvXeHiIdessvgzJ6GYdTVUDnLMKDqqYwm0enqgdGHhEJliB1v8SZ+rYRN6hv0Ycf0XDB23Z7/AETarMo4E6UzHMiYmWwLXARqBq5Y9GMfJmsX3267jfmUwr6GRkV+Eo71uxU5tu2dWGCMI7Y+D608LYx8tS1T14swj2Zk9PCYR3Q5d0FqX/Mf4t788swb0Pps+h2tWKEIQGIoCdVdeEYqbmx6TnqFO8x5td2NpGZY9KSG/LcMNTd3NGYU9MmYO9Zh8IthncFSZTPTqbto9MmhJQ1E9JP6Uh8uzqvFUDoEeYXd6PSRPfmJ3NL/AFi7Z91iut65heC8GbKc3mNAAlQxPMBWB5XLyxLDt8I2mMLaJtC2hkSNY7EawQwPUAxnPuZszMWMrFizGkyaKliWJoHAFSScNsXgYmDFNFyZnjcrZeS/FneeJjcrZeS/Fn+eNAGJgwUSszxuVsvJfiz/ADxIblLLyX4s/wA8aIMKnaQloyqzqrPxQSAWxpgNeMKh2VfspZeS/Fn+eO/ZSy8l+LP/AJkaQaO1goLM37KWXkvxZ/8AMg+ydl5L8Wf/ADI070F6EFmX9k7LyX4s/wDmRw7k7LyX4s/zxqXo5egoLMo7k7LyX4s/zxE7lLLyX4s/zxrFogTDoLMo7lLLyX4s7zxA7lLLyX4k7zxets5hcukC9MRTVS2DGmFGFDGZL3QGihpfCahwbChu5VHG4XF5jjDoVskdyll5L8Sd54Wdyll5L8Sd54fbNLlGYXKha1N6mUtZhoKbDtz2ZxTm7oTRrqAlampbg0ABrxQamuXXWChWyR3K2XkvxJ3nhbblbLyX4k3zxJtO8MrcrjQUYUwYqSGIo2QIywrErbpW5MuXceDQ1JrUiooBhgTmR0GHQWxDblbLyI+JN88LbcrZeRHvzfPEpm6AAAlDQ0NVYNSoDY4YEKSSNVImulqrMJWhlipFa14wzpT0TkTSHRG2Vm3K2XkR783zwttytl5Ee/N80M+uuNVQbrMDdauCl8VFOEKSzU4dGwlaYvEUQgEgGpyJYJlTHFu4w6QrZXO5Wy8iPfmeaJ2TQciU16XKVWyvYlqbAzEkdUaJMLYwUiLbIMYW0TYwsxIiEEEEMD0QMTBipw9qe63njoMzanut5oxfJx8m742TguhomDGfvkytKr7h80S3yZtT3W88L5OMfxshoBozrRYWe1I9WVVlEVUgVbfAbrA5inhnHb8z1x7nzaOOXp/iHqVB+hML5UBrTTMo2C03GAEwPvbiYxm1E1y6lTLF7gUFfVwwjQlWRltGKTWUMm9ss0hElhQCrKWqxreJqDWohiAkA33yHpEeFIkLwymP13W8REfmR4ZL4suUVNCWKes4tNL5PeJIKTCTwacM0oMRRVplHoL0ZyWmYNSv0cBu8kHuiyloDLUfI1GBBGogxfDLHJ4KMmOUPuLBaINOG2M+2W8KCSaAZn5Rm2eQ081mG6leLWnPj6x7hGiOO+7Ofm1ag9qVs220jL5RPeHziaTw3FIPQQfCKky0SZQAloCddPn/AMxgaYto3xZl0ocQWRqNqoa0xpsMSWOzNP6isfmn+x6omM63W5legVboCEs16ili4qaahcHW4ivonTW+G4xqc1alBMAzw1MNYjTLRBxcXTN+LNHLHdExjpabid7OTEKRkQk1gpNNqqIZI0mTO3shVoXBOIvEM4F2p1hL1McDWNMtFK3TFlqZl0ErTGgvUrTA9BgSvsixtJWyjM00RQBBXHA3uMteAuHGwAHtRK3WyYswhQpAAIqpqRcmscR95FGG2Lsi1LMAZTXxG0c0TLQNV2Emn3RnS9IsVmne6XAxA1ki9gaazdB/ey1mu2k3vsoQEg50alRerXXjQUywOsUMarNEGaALMpdJm+FKKOL61brUrTDUDU+yYv3qiu3GJEwtjDIs4xhZMSYwtjDERYxGAwQxBBBBABvwyRnC46j0MedR6Jip+b/doR1Af1hkQnjFqekB8v1jrMAKk0HPhAwJR1cx0xXFsU5Et7Ks3eBEt/OpH7APzERJQk/CIucV5ZNBhTZUdhpEoSjNTiH3k+cSq/qdrj9KxLoz4ZHrQ5RZkDXFdZn+IRkXNOpVUntU9kcEhjxmAGxK194/oBEpygLQCgFKDYBG3TYZRdyMGrzRlGomZbjedF1DhGuVa3VrzDE9UMADHDijAdG3pOcU9IzgszHJkz51Yn/2h1itaD0h2x2IrweK1mWnI1JdkwjG0vJqeYRtSdK0rQAgimMZFvmika1CvJ5rLqLpQd8nn5TlHqMwbw6RjHsZ+kQoQ0J3wEjqW/TryjxsxuH0Vj18mzDe5YYVKKtM8CFuxky12b/J6z6NKbjJL8CpOlS5UBaX5RcY1xBpSMG0acmzFKmlCMQF1dOMell2ZFpdUC6CBhkDiQDHSooRkCKYRCGSEX9p2545yVbjymiWmb6BLNK57Luuoj1ZMUNF6P3pMeMcz4CLZMGfIpy7BgxuEe4ExBjATECYoLgYwtjHWMLJhiOExBjHWMQhiCCCCGAQQQQAaQLH0z+6FA6sCe+DedrOf32HgRFcIUofRYgEeqTkRzE59PTFkGMWGOOcbUTZmlkhKnIPoq7W+I/miSWRAa3QTtNWP/lWANEg0XrHFeEUvJJ+WOvR29Cg0dDRIiNvR29C4RN0hLTjTEX2nVfEwDLl6IviIy33SWYf58vqYN3LWFPurs4yZ29mVN/VRCsKbO6UsZdaDjLiOfaOuPOKxQ83hzGNe0bspPqTT0iWn53EYVt3SpMbgSuFt3xO8IGrGjHmiuzOLrvpks36oeTTl6SwziDWhphouPgIRZWvKCZDsdiJaGHbcAjQlzZ6oRJkPLJ9IykJ6t9daHniyWojXk5OL6Flc/1KjujdEG/wsaGrbBrA6T4dUeiLR5iTZbbkSwHtWZfyhzD/AKvnnjOeu0zh3S5axlnl3M9RpdEtPDajeMJmz1XjMF9ogeMYh0T6xlnpSbM73mjwjqWJVyuD2LPJQ9rB4r3mzpGg2l5PKy+p1PgYBb1biiY3syZzd4SkUza2GUyb1NLX8ksRWm20nMufan2g9wmAd0G8OkjZVZp4tnnnpRU/iMsLmJMHGWWn+raJCeDNHnJ04HNEPtLf/PWK7WwrxQq+zLlr+VYW9j6SPTGYNdpsS8wntNPuog8Y6BLOdqr/AKdhtT9hrSPITtKzeUf3iPCM+da2ObMdeLE5Qt7JdOJ7qZNkDOZbG9mTZpQ/GxjIn6eEt8aGXUC8zyVmLU0xly3YONpF32Y8daHqSdpJ7YpucR0jxECkweONH1UiCOvmekxyNJjCCCCABptBcBaawTzAGvfSnfGXbd1W9swuLVXK3WmMJhpWjb2ssm6QKgiooR0RrSloKdu0naYjabFLmU3yWj0yvKrU6KjCMuLC8ca9mnLmWSV12PPndbPPFlD4c5u9igiJ07bGyWnRLlj88xvCNwaCs/ISvhp8okNB2fkJXw0+UW0+SG6PBg7/AG1vTYfvIv5JX6x0aNtLcac3xLQ3cGQRvDQln5CV8NPlEhoSz8hK+GnyiO1kt8eDAXcoW48yv/ar+dmi1I3Hyx6Uz91ZSfll1741vqWz8jK+Gvyjv1LI5GV7i/KDYx9RcFaVuYk6xMPTNm/+pEWZe5uzj/IU+0Gf89YBoWRyMv4a/KD6mkcjL9xflBsYdVFyTouUvFkS16JSg9tIthiMge+Mj6mkcjL9xflB9TyORl+4vyg2B1UazMdh7DC2J2HsMZn1PI5GX7i/KOHQ8jkZfuL8oWwOqi+5Ow9hhDk7D2RWOhpHIy/cX5RE6GkcjL9xflD2B1UTeuw9hitMrsPZDDoaRyMv3F+UROhpHIyvcX5QdMOqipMrsPZFWZXYeyNM6FkcjK+GvyiB0LI5GV8NPlB02HWRizK7D2RUmV2R6I6Fs/Iyvhp8oidCWfkJXw0+UPpsXWXB5WbWKk2PafUVn5CV8NPlHPqKz8hK+Gnyg6bH1lweBmxUfMdI8RH0n6gs/ISfhJ8oBoGzj/Ik/CT5QdMXWXBoPmekxyCCLjOEEEEADgYkGhIaJBoQDQ0SDQkNEg0AxoaO3oQ8ygJ2AnsFYp2bTSNLDtRATQC8HJwB9GtDzaoQGpejt6KJ0pLx4YwUMdl05GuWMB0pLu3r2BNMjWuy7SteqAY+3SL6FaA4g48xB8K9sU5lkmitxqAsxoGyq00imwUaXh93XkbsucGAINQRUEZERINAFle1SXLVDkCijBqY0m1PaZXYYq/RpzXgXwIOTHO7MHUKmXUCmRw28+rWpS/XKpJY7aihwoTQ15oBo5wMHyyoWGNZf6Iw/fgGdayTswxGAHGq1AG9L2iD0Yc0WLXLmllKOAtBe7aEjD1WJ6UWKtlsz71dYUN4E1Y8PAVFVqVFRz5bDDbNZWU1L1N0g1LZ0QA0rqut70MLOWWyOt4kipSgofSuoNm1TEDZp1eOSKbebGtc6mvRzQJZXWWVreJdDxiBdBl3heoDQ3XOXpa4XL0e9eE5I4FeE2IUoSvYrCtcbx54BWCWSZmr44gG8SMXqcNgFRTmh1klTAeGxOBwvVxrr24dOfZWl6NZcA2AAwvMAcQSuAyNDj97KIzNHuKlTRq4EEnMSwa3tVEbtEAWSSzzdZrQEHhUYglDnqxU4inQK0DLPLmhxfcFdmsmnRtZupFgtNiLGqtdN1VBqa4b528cdkLNgbEhhX0QWcquMw05xwlx+70QxWQ+jTqk1xIA4/pAuQ1KcXhDg/KJfRp2NXwxpQ0OTAVNOaWelm5oF0e2AvYcGvCYkgXarqwNCa/eplETo19TAEkGtWrUKqjUcrvfqpiAPnyphoVanBGvC9jUka9UEiU4JLE0pgC1aYmpJ16sY49ja6gVqXDtIBx2Ux7umFNo1mFHaou0Aq1MlFTz4N70AEUkz8BeOVQ17DNeMMb2F7DLHIapCzzsOHqOZrQ8+0dvVHUsDhqlgRWtKthnj05Yd8PsVnZBQm9tNSTkBhgMyCT+sAEJclwppnvgahapK0AILHoMcsSTATfJypiagng0IGrJumvZdggFYQQQQAMazOM0bqofAwotTOo6QR4iNssA1Ca0GPSaUAG2LCJUbI5UdZP2kdWWjh6bPNievrDtESFoX1h2iNxMyOc9ev8AWJxL5r4I/BXJ595qkEXhiCMxrFIqfQwBLuOFaWt0NdBBBUKajaaCPWKtTEbQtDhnQnvEHzZcB8Jf3Hkk0YgUqJlKiXQ4VBlksDz4nKGWixb4FvTLzKWINyoowoRdHRnWPUq1RWO1hfOlwP4a5MKyyrqBVViANSMOk0AoMYcisckbuHiY14ii0qOc9+P6xF6yfCJLRw9tmUZbj0G7AfAmFmaK0OB2GoPYY24N7DYEAjWCKiHHWT9oUtHD0zFLRFnh2krMJb0XisKgbKGhA5sopkx0sclOO5HLzReNuLOtMhJcsbq4nuHT8o7MagJ2RcsSBF++T2EjFv0EXxXs5GozNdky7o7c+mc5u04DqyENnSrKKgL1gHtqIVZ7LWJ2izhVJifTkzmS18Ydkl+77mEJlC1GvqpofXUVoCRTFecRYjJtSlXvc+PPXMHmi5o+bVabMug/2YWSFKzb9N13VeyX+C1BBBFJ3AgghVotIQAtlWn99kCTfZCbSVsbBEUmBhUEEc0SgAIIIIBhBBBABshRfOwZ9X9ansiwr1FTgIqDKvrsOz/gRaCCtTidQ2c/THnUeiFEUfpA/X5QyFzpnCqacXXhTH/iEtpKWPSr7ILd4FIaTfgTaXkuIcRHJ2ExTzHxEUDpZdSueoDxMRfTFacBsOdPnE1inX2sreXH/ci5IHBEMjMOljSip7zD9KwlrfMPpAeyo8WrE46bJL0RlqccfZsxy9Unq8BGIZ7n027aflpEOtveb5xctFPlFL1sOGb8Qe2rL4xA5q49QGJjCI5yelmPiYFUDIAdESjon7ZCWtXpDbZajMe8RQUoo5s6nnJ/SERIxEx0ccVBbUcvNJzbkxNp4jdBh9mtqlswOY4QtxGVNllT0d41GNUO6o89r1KPdHs7PbFAzr0R3SNqVsQKACPL2XSFIdN0lhGqLiu55bK8s7h6YjSbZxCwg3Wpncw6eFSEuC5ywzJ1U2xpWSTdXnOPyEUZJdrO/wDSNPLenwVG3y63Grdl06cL1OeOW9pt/gXqUGQwrGnBFKy07pHpnitVbMPfZ/3+z+kKtE2YRw71K6xTHsj0MItdlEwAE0ANcOg/OLo51feKKpad12kzBkT2U8EkHx6tcb1kmsy8Nbp8erVHZFkVOKOvX2w6IZsqn4RPDilDywgggjOaQggggA1bWplsKZGt3LDKoy/usZ66bZmpLSYwx/aGXM3rAkGjpLYviDxQRhnFi1WguanCgoBs/rGNo3SAWVLUlwVRARcm4EKBTixxMUIybs7uWUopUalpkGYOE4NMv/5Lbh0fsoT9DYD/ABAf/i24f/kfCOJppBm7+5N8sMXTkv12w+5N8sbYbYfaYppz+4UbO/rL/wDXt38iOby/rL8C3/7eLS6eleu3uTfLDBp+Vyje5N8sXbpFOyBnmU+1fgW7/bxAiYNS/Dtw8bLGsN0MnlG9yd5YkN0Mr136pU/yQbpBsgYpmTNie7a/9tEDPmeqvZa/9tG79opXrzPhT/JB9opXrzPhWjyQbpC2QPPm2TPUB6rT+tnhZ0k49Beszx4yI9Ed0Mr15nwp/kiB3QS/XmfCn+SHukGyB506Xf1F7Z38mINpp+THbN/kx6FtPJ60z4U/yQptOJ60z4U/yQbpBsgefbTrcl3zP5UU7Tp8n/K7GbD8OPTvphNsz4U7yQl9Kqdcz4U7yQ1kmvBXLT4pqpIw7HbpbLWYpQ8zVr1XYu2a3WVTUl3I1YDvIiy+kV/6nwp3khD2wbJnwp3kifXmzH/5Wm3bkUZ266rf4V1QcBvmHSTd4RiX2uX1B8UeWHNauaZ8Kd5YS00nJZp/7M7yRBzkzbDBigqiH2vX1B8VfLB9sU9UfFX5Ql73qTfgzvLCHlvyc74M7ywt0ieyBd+2Keqvxk+Uc+2Mv1V+MkZj2eZyU74M3ywh7HN5Kd8Gb5YN0g2QNr7ZS/VHxZfzjQsemBMUPcIlswQOHRxfJAAIU1GJArTWMo8dMsE3kp3wpvlixoPR00zT+ydReksSysije5l4nhAVNBQUrnqENSlYnCFHuoIIIuM4QQQQAWYnBBHnD0ZVtPG6oWeI/smCCBeQfgbAI5BHojzh2ImCCAQRyOwQDOQQQQAEEEEABBBBAAQQQQAEcaCCACMEEEMQQQQQgOiOx2CAAggghjCCCCAD/9k="/>
          <p:cNvSpPr>
            <a:spLocks noChangeAspect="1" noChangeArrowheads="1"/>
          </p:cNvSpPr>
          <p:nvPr/>
        </p:nvSpPr>
        <p:spPr bwMode="auto">
          <a:xfrm>
            <a:off x="63500" y="-1038225"/>
            <a:ext cx="2143125" cy="21431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2" descr="data:image/jpeg;base64,/9j/4AAQSkZJRgABAQAAAQABAAD/2wCEAAkGBhQSEBUUExQWFRUUFBQWFhgWFRUWFxQWFBUVFBgXGBUXHSYeFxkjGRQVHy8gIycpLSwsFR4xNTAqNSYrLCkBCQoKDgwOGg8PGiokHyQsKSk1KiksKiwsKSwpLCwwKSkpLCwsLCwpLDQsKSksKSwsKSkpLCktKSwsKSksKSksKf/AABEIAOEA4QMBIgACEQEDEQH/xAAbAAACAwEBAQAAAAAAAAAAAAAAAwIEBQEGB//EAEsQAAIAAwQDDAYHBgUEAwEAAAECAAMRBBIhMQVBUQYTIjJTYXGBkaGx0kJScpKT0RQVFmKjssEjgrPT4fAzQ3PU8WODosKElMMk/8QAGgEAAgMBAQAAAAAAAAAAAAAAAAECAwQFBv/EACwRAAICAQMEAQMDBQEAAAAAAAABAhEDBBJREyExQRQFMmEicZFCUoGh8BX/2gAMAwEAAhEDEQA/APK6M0Ok6bRmuKVmMWwNLqs1TzYYw5tybVVQKNcdpla0W5NaXhdBJBotKA1rHJe5a2yZjkScSsxDVpR4MwEH0thi2th0jwaygwSVvVGMshpdbwDcPGhAocDgI1X+SBR+ys28VugkFq4+rLE0HLJlIptNRhSJJuZJl1qN832UgSuqZLv41GBAIJxoArbIsydE6RQuUlXd8ZGYKZQFZbXloA2Ar2x1dEaSvMwl8Jpwnk3pVd8AYa24tGIpBYFEbnCcmllbjvfDG5SWVVsbtai+uFNYpWogG54mZvWG+XjjWqFLgcEECpJFTQCpwwi/O0LpBgV+joqmW8u6m9KoWYysxAv8YlVx5ogdzlvM7fjZ1ZqAUYyivBUIML+dAMduMF/kDPs2hgzOCeJLmsCuIJljDPUYku55il68g/ZvMuliHMtASWpT7poK15qYxoStz+kVnvO3hWeZfD3jJKsJnGF2/SHDQ2krhX6MmKPLrSTeWXMrVFa/govGg1dEF/kDLm7mZigkgXQZgJrh+zS+TWmRGR1mFWrQZllQaEsqtRSTS9SgyAJNdVRzxrzdCaUaWZZlm60uXKIvyuJLJZfTzxxOuFW3czpGaJYMgKJQNwIZK0JIJOD51A7ILXIC7HuVBmqsxlu3nVyj4oyI73CSuB4BxFRwWxwivozQAmpNJNCku8gFOE3CYL1qjd0ar6K0mSDvCA1Zmu7yt93RpZd6Pi1122Z5RVsG5vSMkAS5NKTEmcaUTelhgvp5cI4c8F/kBVs3LXCgDDGVfmFjRZbA3XFQCcCVFKE1MTsu5YEcNhXfUUBWHCR5TTAykqRjgRzBtcWRonSVcZKsCZpYMZRVxOYM4YX8ReUEbKZwDRmkg17eRx1cCsqilJbSlAAfBQrEUgv8gZI3PtcDVSt1HKXuGqvdCsVpgOGuskBhUCO23c+0rMoeE6G416jS6XlOAx4Q7Y0fqjSNwLvK4BFL/sb7JLIKoz3sVBVewVMItm563zQQ8nAzZk3BpQ4c2l708sBhDsDL+r4Pq+LH2LtfIn35fmjn2MtfIn35fmgtcgI+r4Pq+HfY618ifel+aOfZC1cifel+aC0Ar6BB9AjV0NoW0SGYtZybwAqHlBhQ1wvEihyMWlsM8AD6MxoDUFpNMf8ALwOEo4YUrhXEkwrCzA+gQfV8bFs0bPdXX6O1XAFS8quDswrQ6g10cyjKD6um04VkBIy4Ur1QManaAajYBrMFhZj/AECD6vjdSzOpN2yXVvIbt+URwWBxJOOApQgjozhMuyTpY/Z2e6cCSTJ4wSaoI2Crq1Pu9EFhaMj6vg+r43J0lmzsYoK4XpRrqAzwwpiMeDzmK8+xMysDZQGKFQQZWB1HPCmwagMiSYditGNvSesO2CGfZ2fyZ95PnBDC0fbHklKXSyY6jh7pqvdDktcwa1bpBU9ow7oXaScMa4jqwMSjgLJKPhnUeOMvKLUvSvrIw51IYfoe6LMvSso+mB7VU/MBGZE3WiE83jqi2Opn7KpaaHo3ZTAioII2g1HaIcojycqSATTAjWpKnIa1oYtJbJq5TG/eCN3kV74tWqXtFb0z9M9MBEwseel6bmjMS26mQ+JHdD13SkEAys/VmA5e0oixZ4P2Q6E16IndFdtM6W9xZclak0mFyLivXAXPSpStTqEWBukl4ApNDl1TezLo9XVmU0rS6QjY11GtIrra7MwnCYsxRaKb5eFVwQJgZdbuCjHbjFuxaEkkrNWY81g6vvhmBySiOiqSBS6BMbDaaxapxl4IOLXlHJen5bB2pMEtFdt8KES2CGjXW145YY6qwaL03LtF4JUFLtVYAEBq3TgSKGh7IlL3Oy1V0vTDLdXXei/7NQ5qbopUc2JpqpDNH6MEkEBnatMXIJoBQAUAwiXYgOYQthDWhbQCFMIUwhrGFtDIimEVNITykp3UAlVLUNaGgrqi40Kda4HEGGIx5mmbrFWQkhiq3MQ5W7WgzHH1xOdpEAoAjEuFI4opfZEUGpzvOo5sYqzdKhlFZSVa4aEhjwwr1K3RVaAAtXjADGlYjL0xUAmWDQS6kYUvCQRQEHJptcxS7EhAunlal1WN4KV4uN4oKVrQULivXCV07xao1WQNQUJqwlFaU1UmH3eeGSrcu9CaJctSzBQagAALUFnu1HFoKjO6NhioulF3sfsVNRiq3eMbooUpwbz3KVJqMdUMRdtGklW4SGo4BrTBa3aBthJYRVOm11q+QY4A3QyhgSQTmGEMkWxZrqN7F0g3GNK0Kq4IFOCCrDXFCVbwqgmUlFApc9FiHJxK/wDTxOBHPDEPfS+GCNmtQaCgdgopU41x7IkukFKBqEVYrQ5ggE4g5YDviE20KJaNvSen6tFChmJBCnO5qGsRW+sAVoJS3RXCou1Bm5C7Sn7Emv3hDIliz24OaAEYEgmmN0gHI4cYQ5op2K1IWaiqtSciKkh3WhwwPBJAxwrsi40MiyEEFY5AI2p7CoA1VPTT+zE4z5tsN4HJcmwvEDaBUV6I1ZejyQCJtQRUG4CCD1/rHChjlPwd6eSMPIqJWs4KNrDuxiZ0bM1Mh6Qy/q0KmyJopWWSB6jBu40buhvFOPlCWWD9kF4zHnA7BSJwpGIwuTK/6b/KGhW5Ob8KZ5Yr2y4LNy5CIsuIPMfERxpoGdV9pWX8wEclzgxwINMMCDznL+8IVUOxkcSqteUlW2qaE9Opug1jsSQCuMC/AM29F6VZiEmUvEEqwwDgZgj0WpjsONKUIGg0YOj1vT1plLqzHZVWVR0m8T0LG6xjp4ZOUe5zsqSl2FTHinMm7IbObCKc9sOmNCRiyToTOtGztjGfTTu12TwtV41u/ugcbpyiWmZpIWWPT41M7owp1kgdFYryyU4KGlMyNZGofdEaYwVHG1GqadXS/wC7GqlinXbz2gjoCj9Ir2zSDyrpDCaCQCMA1TldKinUR1wppLNxiT0/KMjTVnotNefZFixP2YJ/U1Ffpv8Ak9PZbas1by9BBFGU7CNRiUxQRQ4g588eM0Vpdkmgsa5K/OmQJ2kbdke0aKMkNjO7otWtTC/aK0qzqgoqgAmpprwA8AOyBoY0LaKzYLaFMIa0KaGIW0KYQ1oU0MiKuAZCmJPWSST2knriDQxoW0SELgjsEAh9I1dDTCrGWciC682IDDtIPWYwjMZT0Y1wp/SI2bT7mcSkosqhk3zAqGvANSVeDvS6RqFa44RxdPe/sdzPWzue4UwxTHnJemts5h7ej7R4y3Ip29MMXdGBnPsv75nWf+IrUjp2c6mejUwxYwZWn65bw/8Ap2yU3cwWLa6WbXZ59Nq7y4/8JpPdCCjXVoXNsct+MiN0qD3kRnfX8scZZye1Z5/6IYku6WzcvLHM7XD2PQwqTH3Q5tAyjkGX2XanYSRERufl6zMP79PygGHyNJyn4k2W3szEbwMWeoxDpw4J9SXJCRZ1lrdRQo2DbtOsnnMdc4QFoiTFiIN2Vp5ilaTiOiL05YoWgYdEWRMeWPY83pid+3I/6aU956/pDbCIrbqLJUK41cFugmoPb4xh2W1lTQk4c8boJNJnkdfKUJNUe6lTEoatiBhGFpHHEwiXpHCKtst1Y1dopnnpSnlaTVV/szZnGPQfCPdLbFVVDsAd7DGuwAVPbHjdG2IzZgGpjidijjHs8Y9XpHRW+FjepWWEyqALwY6+akYsu1tJns/o8JxhKSXBa30HIg4A5jI5GItGfaNGNSdQiswIq5igUUxjEOibQmQP7r/1iEcUZf1HZnllH+k9M5ijZNJpNyNG1qc/6xim02lM9861r4gxms5JrrrXDDH9IvhpbTtlE9VTVL+T2TQtow7Hp5lwmcIbfSHzjXlWhXFVII/vPZGeeKUPJfDLGfg60KaGNC2iBMjHIIIANbRdjU1dsSGIUHJbuFaazXX2R4S0L+1m/wCvaP48yPo9jk3EC5nEk7SSSe8x8+mr+0m/69o/jzIyRhsikbnPfJsWhIyJHQTFoW+bU0mOKmuDGFBImEhjJG1ueMb3tKrfmBiKkcnK6pSKe1QIkEiQSACcu2MMrw9mbPT8swQ8aWm8pO+Le/iK0VwkFyABky2FuMb3tyrO/hLU98QWbTISx7Mlpf8ADnCC5HLkAD00rNXizGHRabUv/ib6w1d0lpGU2Z78h/4soRTKREpAKjRG7K1DM3vakym/hTR4R07uZ3pS0P8A2rQneL4jLKRAy4dicUy/O3dLQh5SUOBG/fo8tYx5NvlzXogYLqJZGpzVVseyLBB298Im2dW4yg9IB8YthmlHwY8+gw51UkXlseyYvXeHiIdessvgzJ6GYdTVUDnLMKDqqYwm0enqgdGHhEJliB1v8SZ+rYRN6hv0Ycf0XDB23Z7/AETarMo4E6UzHMiYmWwLXARqBq5Y9GMfJmsX3267jfmUwr6GRkV+Eo71uxU5tu2dWGCMI7Y+D608LYx8tS1T14swj2Zk9PCYR3Q5d0FqX/Mf4t788swb0Pps+h2tWKEIQGIoCdVdeEYqbmx6TnqFO8x5td2NpGZY9KSG/LcMNTd3NGYU9MmYO9Zh8IthncFSZTPTqbto9MmhJQ1E9JP6Uh8uzqvFUDoEeYXd6PSRPfmJ3NL/AFi7Z91iut65heC8GbKc3mNAAlQxPMBWB5XLyxLDt8I2mMLaJtC2hkSNY7EawQwPUAxnPuZszMWMrFizGkyaKliWJoHAFSScNsXgYmDFNFyZnjcrZeS/FneeJjcrZeS/Fn+eNAGJgwUSszxuVsvJfiz/ADxIblLLyX4s/wA8aIMKnaQloyqzqrPxQSAWxpgNeMKh2VfspZeS/Fn+eO/ZSy8l+LP/AJkaQaO1goLM37KWXkvxZ/8AMg+ydl5L8Wf/ADI070F6EFmX9k7LyX4s/wDmRw7k7LyX4s/zxqXo5egoLMo7k7LyX4s/zxE7lLLyX4s/zxrFogTDoLMo7lLLyX4s7zxA7lLLyX4k7zxets5hcukC9MRTVS2DGmFGFDGZL3QGihpfCahwbChu5VHG4XF5jjDoVskdyll5L8Sd54Wdyll5L8Sd54fbNLlGYXKha1N6mUtZhoKbDtz2ZxTm7oTRrqAlampbg0ABrxQamuXXWChWyR3K2XkvxJ3nhbblbLyX4k3zxJtO8MrcrjQUYUwYqSGIo2QIywrErbpW5MuXceDQ1JrUiooBhgTmR0GHQWxDblbLyI+JN88LbcrZeRHvzfPEpm6AAAlDQ0NVYNSoDY4YEKSSNVImulqrMJWhlipFa14wzpT0TkTSHRG2Vm3K2XkR783zwttytl5Ee/N80M+uuNVQbrMDdauCl8VFOEKSzU4dGwlaYvEUQgEgGpyJYJlTHFu4w6QrZXO5Wy8iPfmeaJ2TQciU16XKVWyvYlqbAzEkdUaJMLYwUiLbIMYW0TYwsxIiEEEEMD0QMTBipw9qe63njoMzanut5oxfJx8m742TguhomDGfvkytKr7h80S3yZtT3W88L5OMfxshoBozrRYWe1I9WVVlEVUgVbfAbrA5inhnHb8z1x7nzaOOXp/iHqVB+hML5UBrTTMo2C03GAEwPvbiYxm1E1y6lTLF7gUFfVwwjQlWRltGKTWUMm9ss0hElhQCrKWqxreJqDWohiAkA33yHpEeFIkLwymP13W8REfmR4ZL4suUVNCWKes4tNL5PeJIKTCTwacM0oMRRVplHoL0ZyWmYNSv0cBu8kHuiyloDLUfI1GBBGogxfDLHJ4KMmOUPuLBaINOG2M+2W8KCSaAZn5Rm2eQ081mG6leLWnPj6x7hGiOO+7Ofm1ag9qVs220jL5RPeHziaTw3FIPQQfCKky0SZQAloCddPn/AMxgaYto3xZl0ocQWRqNqoa0xpsMSWOzNP6isfmn+x6omM63W5legVboCEs16ili4qaahcHW4ivonTW+G4xqc1alBMAzw1MNYjTLRBxcXTN+LNHLHdExjpabid7OTEKRkQk1gpNNqqIZI0mTO3shVoXBOIvEM4F2p1hL1McDWNMtFK3TFlqZl0ErTGgvUrTA9BgSvsixtJWyjM00RQBBXHA3uMteAuHGwAHtRK3WyYswhQpAAIqpqRcmscR95FGG2Lsi1LMAZTXxG0c0TLQNV2Emn3RnS9IsVmne6XAxA1ki9gaazdB/ey1mu2k3vsoQEg50alRerXXjQUywOsUMarNEGaALMpdJm+FKKOL61brUrTDUDU+yYv3qiu3GJEwtjDIs4xhZMSYwtjDERYxGAwQxBBBBABvwyRnC46j0MedR6Jip+b/doR1Af1hkQnjFqekB8v1jrMAKk0HPhAwJR1cx0xXFsU5Et7Ks3eBEt/OpH7APzERJQk/CIucV5ZNBhTZUdhpEoSjNTiH3k+cSq/qdrj9KxLoz4ZHrQ5RZkDXFdZn+IRkXNOpVUntU9kcEhjxmAGxK194/oBEpygLQCgFKDYBG3TYZRdyMGrzRlGomZbjedF1DhGuVa3VrzDE9UMADHDijAdG3pOcU9IzgszHJkz51Yn/2h1itaD0h2x2IrweK1mWnI1JdkwjG0vJqeYRtSdK0rQAgimMZFvmika1CvJ5rLqLpQd8nn5TlHqMwbw6RjHsZ+kQoQ0J3wEjqW/TryjxsxuH0Vj18mzDe5YYVKKtM8CFuxky12b/J6z6NKbjJL8CpOlS5UBaX5RcY1xBpSMG0acmzFKmlCMQF1dOMell2ZFpdUC6CBhkDiQDHSooRkCKYRCGSEX9p2545yVbjymiWmb6BLNK57Luuoj1ZMUNF6P3pMeMcz4CLZMGfIpy7BgxuEe4ExBjATECYoLgYwtjHWMLJhiOExBjHWMQhiCCCCGAQQQQAaQLH0z+6FA6sCe+DedrOf32HgRFcIUofRYgEeqTkRzE59PTFkGMWGOOcbUTZmlkhKnIPoq7W+I/miSWRAa3QTtNWP/lWANEg0XrHFeEUvJJ+WOvR29Cg0dDRIiNvR29C4RN0hLTjTEX2nVfEwDLl6IviIy33SWYf58vqYN3LWFPurs4yZ29mVN/VRCsKbO6UsZdaDjLiOfaOuPOKxQ83hzGNe0bspPqTT0iWn53EYVt3SpMbgSuFt3xO8IGrGjHmiuzOLrvpks36oeTTl6SwziDWhphouPgIRZWvKCZDsdiJaGHbcAjQlzZ6oRJkPLJ9IykJ6t9daHniyWojXk5OL6Flc/1KjujdEG/wsaGrbBrA6T4dUeiLR5iTZbbkSwHtWZfyhzD/AKvnnjOeu0zh3S5axlnl3M9RpdEtPDajeMJmz1XjMF9ogeMYh0T6xlnpSbM73mjwjqWJVyuD2LPJQ9rB4r3mzpGg2l5PKy+p1PgYBb1biiY3syZzd4SkUza2GUyb1NLX8ksRWm20nMufan2g9wmAd0G8OkjZVZp4tnnnpRU/iMsLmJMHGWWn+raJCeDNHnJ04HNEPtLf/PWK7WwrxQq+zLlr+VYW9j6SPTGYNdpsS8wntNPuog8Y6BLOdqr/AKdhtT9hrSPITtKzeUf3iPCM+da2ObMdeLE5Qt7JdOJ7qZNkDOZbG9mTZpQ/GxjIn6eEt8aGXUC8zyVmLU0xly3YONpF32Y8daHqSdpJ7YpucR0jxECkweONH1UiCOvmekxyNJjCCCCABptBcBaawTzAGvfSnfGXbd1W9swuLVXK3WmMJhpWjb2ssm6QKgiooR0RrSloKdu0naYjabFLmU3yWj0yvKrU6KjCMuLC8ca9mnLmWSV12PPndbPPFlD4c5u9igiJ07bGyWnRLlj88xvCNwaCs/ISvhp8okNB2fkJXw0+UW0+SG6PBg7/AG1vTYfvIv5JX6x0aNtLcac3xLQ3cGQRvDQln5CV8NPlEhoSz8hK+GnyiO1kt8eDAXcoW48yv/ar+dmi1I3Hyx6Uz91ZSfll1741vqWz8jK+Gvyjv1LI5GV7i/KDYx9RcFaVuYk6xMPTNm/+pEWZe5uzj/IU+0Gf89YBoWRyMv4a/KD6mkcjL9xflBsYdVFyTouUvFkS16JSg9tIthiMge+Mj6mkcjL9xflB9TyORl+4vyg2B1UazMdh7DC2J2HsMZn1PI5GX7i/KOHQ8jkZfuL8oWwOqi+5Ow9hhDk7D2RWOhpHIy/cX5RE6GkcjL9xflD2B1UTeuw9hitMrsPZDDoaRyMv3F+UROhpHIyvcX5QdMOqipMrsPZFWZXYeyNM6FkcjK+GvyiB0LI5GV8NPlB02HWRizK7D2RUmV2R6I6Fs/Iyvhp8oidCWfkJXw0+UPpsXWXB5WbWKk2PafUVn5CV8NPlHPqKz8hK+Gnyg6bH1lweBmxUfMdI8RH0n6gs/ISfhJ8oBoGzj/Ik/CT5QdMXWXBoPmekxyCCLjOEEEEADgYkGhIaJBoQDQ0SDQkNEg0AxoaO3oQ8ygJ2AnsFYp2bTSNLDtRATQC8HJwB9GtDzaoQGpejt6KJ0pLx4YwUMdl05GuWMB0pLu3r2BNMjWuy7SteqAY+3SL6FaA4g48xB8K9sU5lkmitxqAsxoGyq00imwUaXh93XkbsucGAINQRUEZERINAFle1SXLVDkCijBqY0m1PaZXYYq/RpzXgXwIOTHO7MHUKmXUCmRw28+rWpS/XKpJY7aihwoTQ15oBo5wMHyyoWGNZf6Iw/fgGdayTswxGAHGq1AG9L2iD0Yc0WLXLmllKOAtBe7aEjD1WJ6UWKtlsz71dYUN4E1Y8PAVFVqVFRz5bDDbNZWU1L1N0g1LZ0QA0rqut70MLOWWyOt4kipSgofSuoNm1TEDZp1eOSKbebGtc6mvRzQJZXWWVreJdDxiBdBl3heoDQ3XOXpa4XL0e9eE5I4FeE2IUoSvYrCtcbx54BWCWSZmr44gG8SMXqcNgFRTmh1klTAeGxOBwvVxrr24dOfZWl6NZcA2AAwvMAcQSuAyNDj97KIzNHuKlTRq4EEnMSwa3tVEbtEAWSSzzdZrQEHhUYglDnqxU4inQK0DLPLmhxfcFdmsmnRtZupFgtNiLGqtdN1VBqa4b528cdkLNgbEhhX0QWcquMw05xwlx+70QxWQ+jTqk1xIA4/pAuQ1KcXhDg/KJfRp2NXwxpQ0OTAVNOaWelm5oF0e2AvYcGvCYkgXarqwNCa/eplETo19TAEkGtWrUKqjUcrvfqpiAPnyphoVanBGvC9jUka9UEiU4JLE0pgC1aYmpJ16sY49ja6gVqXDtIBx2Ux7umFNo1mFHaou0Aq1MlFTz4N70AEUkz8BeOVQ17DNeMMb2F7DLHIapCzzsOHqOZrQ8+0dvVHUsDhqlgRWtKthnj05Yd8PsVnZBQm9tNSTkBhgMyCT+sAEJclwppnvgahapK0AILHoMcsSTATfJypiagng0IGrJumvZdggFYQQQQAMazOM0bqofAwotTOo6QR4iNssA1Ca0GPSaUAG2LCJUbI5UdZP2kdWWjh6bPNievrDtESFoX1h2iNxMyOc9ev8AWJxL5r4I/BXJ595qkEXhiCMxrFIqfQwBLuOFaWt0NdBBBUKajaaCPWKtTEbQtDhnQnvEHzZcB8Jf3Hkk0YgUqJlKiXQ4VBlksDz4nKGWixb4FvTLzKWINyoowoRdHRnWPUq1RWO1hfOlwP4a5MKyyrqBVViANSMOk0AoMYcisckbuHiY14ii0qOc9+P6xF6yfCJLRw9tmUZbj0G7AfAmFmaK0OB2GoPYY24N7DYEAjWCKiHHWT9oUtHD0zFLRFnh2krMJb0XisKgbKGhA5sopkx0sclOO5HLzReNuLOtMhJcsbq4nuHT8o7MagJ2RcsSBF++T2EjFv0EXxXs5GozNdky7o7c+mc5u04DqyENnSrKKgL1gHtqIVZ7LWJ2izhVJifTkzmS18Ydkl+77mEJlC1GvqpofXUVoCRTFecRYjJtSlXvc+PPXMHmi5o+bVabMug/2YWSFKzb9N13VeyX+C1BBBFJ3AgghVotIQAtlWn99kCTfZCbSVsbBEUmBhUEEc0SgAIIIIBhBBBABshRfOwZ9X9ansiwr1FTgIqDKvrsOz/gRaCCtTidQ2c/THnUeiFEUfpA/X5QyFzpnCqacXXhTH/iEtpKWPSr7ILd4FIaTfgTaXkuIcRHJ2ExTzHxEUDpZdSueoDxMRfTFacBsOdPnE1inX2sreXH/ci5IHBEMjMOljSip7zD9KwlrfMPpAeyo8WrE46bJL0RlqccfZsxy9Unq8BGIZ7n027aflpEOtveb5xctFPlFL1sOGb8Qe2rL4xA5q49QGJjCI5yelmPiYFUDIAdESjon7ZCWtXpDbZajMe8RQUoo5s6nnJ/SERIxEx0ccVBbUcvNJzbkxNp4jdBh9mtqlswOY4QtxGVNllT0d41GNUO6o89r1KPdHs7PbFAzr0R3SNqVsQKACPL2XSFIdN0lhGqLiu55bK8s7h6YjSbZxCwg3Wpncw6eFSEuC5ywzJ1U2xpWSTdXnOPyEUZJdrO/wDSNPLenwVG3y63Grdl06cL1OeOW9pt/gXqUGQwrGnBFKy07pHpnitVbMPfZ/3+z+kKtE2YRw71K6xTHsj0MItdlEwAE0ANcOg/OLo51feKKpad12kzBkT2U8EkHx6tcb1kmsy8Nbp8erVHZFkVOKOvX2w6IZsqn4RPDilDywgggjOaQggggA1bWplsKZGt3LDKoy/usZ66bZmpLSYwx/aGXM3rAkGjpLYviDxQRhnFi1WguanCgoBs/rGNo3SAWVLUlwVRARcm4EKBTixxMUIybs7uWUopUalpkGYOE4NMv/5Lbh0fsoT9DYD/ABAf/i24f/kfCOJppBm7+5N8sMXTkv12w+5N8sbYbYfaYppz+4UbO/rL/wDXt38iOby/rL8C3/7eLS6eleu3uTfLDBp+Vyje5N8sXbpFOyBnmU+1fgW7/bxAiYNS/Dtw8bLGsN0MnlG9yd5YkN0Mr136pU/yQbpBsgYpmTNie7a/9tEDPmeqvZa/9tG79opXrzPhT/JB9opXrzPhWjyQbpC2QPPm2TPUB6rT+tnhZ0k49Beszx4yI9Ed0Mr15nwp/kiB3QS/XmfCn+SHukGyB506Xf1F7Z38mINpp+THbN/kx6FtPJ60z4U/yQptOJ60z4U/yQbpBsgefbTrcl3zP5UU7Tp8n/K7GbD8OPTvphNsz4U7yQl9Kqdcz4U7yQ1kmvBXLT4pqpIw7HbpbLWYpQ8zVr1XYu2a3WVTUl3I1YDvIiy+kV/6nwp3khD2wbJnwp3kifXmzH/5Wm3bkUZ266rf4V1QcBvmHSTd4RiX2uX1B8UeWHNauaZ8Kd5YS00nJZp/7M7yRBzkzbDBigqiH2vX1B8VfLB9sU9UfFX5Ql73qTfgzvLCHlvyc74M7ywt0ieyBd+2Keqvxk+Uc+2Mv1V+MkZj2eZyU74M3ywh7HN5Kd8Gb5YN0g2QNr7ZS/VHxZfzjQsemBMUPcIlswQOHRxfJAAIU1GJArTWMo8dMsE3kp3wpvlixoPR00zT+ydReksSysije5l4nhAVNBQUrnqENSlYnCFHuoIIIuM4QQQQAWYnBBHnD0ZVtPG6oWeI/smCCBeQfgbAI5BHojzh2ImCCAQRyOwQDOQQQQAEEEEABBBBAAQQQQAEcaCCACMEEEMQQQQQgOiOx2CAAggghjCCCCAD/9k="/>
          <p:cNvSpPr>
            <a:spLocks noChangeAspect="1" noChangeArrowheads="1"/>
          </p:cNvSpPr>
          <p:nvPr/>
        </p:nvSpPr>
        <p:spPr bwMode="auto">
          <a:xfrm>
            <a:off x="215900" y="-885825"/>
            <a:ext cx="2143125" cy="21431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http://4.bp.blogspot.com/-51M2vp3AF0k/Tq9tFmcs8AI/AAAAAAAABFs/sh6AvGhaNZg/s400/newton-law-of-motion-force-ramp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34000" y="3048000"/>
            <a:ext cx="3810000"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0336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Sir Isaac Newton was interested in learning about the nature of light, so he conducted a series of experiments</a:t>
            </a:r>
          </a:p>
          <a:p>
            <a:r>
              <a:rPr lang="en-US" dirty="0" smtClean="0"/>
              <a:t>Newton proved, however, that light is actually made up of all of the colors of the rainbow.</a:t>
            </a:r>
          </a:p>
          <a:p>
            <a:r>
              <a:rPr lang="en-US" dirty="0" smtClean="0"/>
              <a:t>His research on light became the basis for his invention of the reflecting telescope—the type of telescope found in most large observatories today.</a:t>
            </a:r>
          </a:p>
          <a:p>
            <a:endParaRPr lang="en-US" dirty="0" smtClean="0"/>
          </a:p>
        </p:txBody>
      </p:sp>
    </p:spTree>
    <p:extLst>
      <p:ext uri="{BB962C8B-B14F-4D97-AF65-F5344CB8AC3E}">
        <p14:creationId xmlns:p14="http://schemas.microsoft.com/office/powerpoint/2010/main" xmlns="" val="2427834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http://2.bp.blogspot.com/-UyBnRkohaK4/Tq9tFkmiDJI/AAAAAAAABF8/5WfE16_P1o4/s400/newton-law-of-motion2_.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 y="4648200"/>
            <a:ext cx="3217004" cy="206692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s://encrypted-tbn0.google.com/images?q=tbn:ANd9GcRAQkoO7hmYFsinCLMYnMuq5vwK6g9DejHpnnvewUY02pFp5u6U9Q"/>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02" y="0"/>
            <a:ext cx="2850271" cy="2145958"/>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s://encrypted-tbn1.google.com/images?q=tbn:ANd9GcTZrsCM0ECmOHAAwKFBfYgLA9VXJJGJevtf5hRm2va8exco9Xdy"/>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575" y="1724025"/>
            <a:ext cx="4648200" cy="3190279"/>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s://encrypted-tbn3.google.com/images?q=tbn:ANd9GcSQuIc-rZerPQJE7FHnV2k-qkx1ZBvvOKtCHeQi1KETkGEJcFIE"/>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81400" y="4800600"/>
            <a:ext cx="3009900" cy="2254520"/>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s://encrypted-tbn0.google.com/images?q=tbn:ANd9GcR3g4Mz8oOqok_I5provobCr-RtPHtWZwuc_H-r3BdGGHg8QtsW"/>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79238" y="381000"/>
            <a:ext cx="5926662" cy="2667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http://media.web.britannica.com/eb-media/94/113794-004-E1BD38C7.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454796" y="3048000"/>
            <a:ext cx="2689204" cy="3590925"/>
          </a:xfrm>
          <a:prstGeom prst="rect">
            <a:avLst/>
          </a:prstGeom>
          <a:noFill/>
          <a:extLst>
            <a:ext uri="{909E8E84-426E-40DD-AFC4-6F175D3DCCD1}">
              <a14:hiddenFill xmlns:a14="http://schemas.microsoft.com/office/drawing/2010/main" xmlns="">
                <a:solidFill>
                  <a:srgbClr val="FFFFFF"/>
                </a:solidFill>
              </a14:hiddenFill>
            </a:ext>
          </a:extLst>
        </p:spPr>
      </p:pic>
      <p:pic>
        <p:nvPicPr>
          <p:cNvPr id="2061" name="Picture 13" descr="Newton’s discoveries explained how the force of gravity pulls the moon toward the earth, keeping it in orbit around our planet. This diagram shows how the force of gravity pulls the moon toward the earth, keeping it in orbit around our planet. The earth is in the center of the diagram. The moon is to one side. A dotted line goes through the center of the moon and around the circumference of the earth representing the moon's orbit. An arrow points down from the moon indicating forward motion, while another arrow points from the moon to the earth, indicating the pull of gravity."/>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619625" y="3214782"/>
            <a:ext cx="1835171" cy="14334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69345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4525963"/>
          </a:xfrm>
        </p:spPr>
        <p:txBody>
          <a:bodyPr>
            <a:noAutofit/>
          </a:bodyPr>
          <a:lstStyle/>
          <a:p>
            <a:pPr marL="0" indent="0" algn="ctr">
              <a:buNone/>
            </a:pPr>
            <a:r>
              <a:rPr lang="en-US" sz="19900" b="1" dirty="0" smtClean="0"/>
              <a:t>The End</a:t>
            </a:r>
            <a:endParaRPr lang="en-US" sz="19900" b="1" dirty="0"/>
          </a:p>
        </p:txBody>
      </p:sp>
    </p:spTree>
    <p:extLst>
      <p:ext uri="{BB962C8B-B14F-4D97-AF65-F5344CB8AC3E}">
        <p14:creationId xmlns:p14="http://schemas.microsoft.com/office/powerpoint/2010/main" xmlns="" val="2530393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l="51111" t="23111" r="16111" b="12889"/>
          <a:stretch>
            <a:fillRect/>
          </a:stretch>
        </p:blipFill>
        <p:spPr bwMode="auto">
          <a:xfrm>
            <a:off x="1676400" y="0"/>
            <a:ext cx="5638800" cy="688124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2</a:t>
            </a:r>
            <a:r>
              <a:rPr lang="en-US" baseline="30000" dirty="0" smtClean="0"/>
              <a:t>nd</a:t>
            </a:r>
            <a:r>
              <a:rPr lang="en-US" dirty="0" smtClean="0"/>
              <a:t> trimester work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FF0000"/>
                </a:solidFill>
                <a:effectLst>
                  <a:outerShdw blurRad="38100" dist="38100" dir="2700000" algn="tl">
                    <a:srgbClr val="000000">
                      <a:alpha val="43137"/>
                    </a:srgbClr>
                  </a:outerShdw>
                </a:effectLst>
              </a:rPr>
              <a:t>8 ½ X 11 picture sheet 		20 pts</a:t>
            </a:r>
            <a:r>
              <a:rPr lang="en-US" dirty="0" smtClean="0"/>
              <a:t>.</a:t>
            </a:r>
          </a:p>
          <a:p>
            <a:pPr lvl="1"/>
            <a:r>
              <a:rPr lang="en-US" dirty="0" smtClean="0">
                <a:solidFill>
                  <a:srgbClr val="FF0000"/>
                </a:solidFill>
                <a:effectLst>
                  <a:outerShdw blurRad="38100" dist="38100" dir="2700000" algn="tl">
                    <a:srgbClr val="000000">
                      <a:alpha val="43137"/>
                    </a:srgbClr>
                  </a:outerShdw>
                </a:effectLst>
              </a:rPr>
              <a:t>(min. of 2 pictures)</a:t>
            </a:r>
            <a:endParaRPr lang="en-US" dirty="0" smtClean="0"/>
          </a:p>
          <a:p>
            <a:r>
              <a:rPr lang="en-US" dirty="0" smtClean="0"/>
              <a:t>1 pg. informational paper		100 pts.</a:t>
            </a:r>
          </a:p>
          <a:p>
            <a:pPr lvl="1"/>
            <a:r>
              <a:rPr lang="en-US" dirty="0" smtClean="0"/>
              <a:t>Must have 5 W’s</a:t>
            </a:r>
            <a:endParaRPr lang="en-US" dirty="0" smtClean="0"/>
          </a:p>
          <a:p>
            <a:r>
              <a:rPr lang="en-US" dirty="0" smtClean="0"/>
              <a:t>Presentation </a:t>
            </a:r>
            <a:r>
              <a:rPr lang="en-US" dirty="0" smtClean="0"/>
              <a:t>project		</a:t>
            </a:r>
            <a:r>
              <a:rPr lang="en-US" dirty="0" smtClean="0"/>
              <a:t>    	20 </a:t>
            </a:r>
            <a:r>
              <a:rPr lang="en-US" dirty="0" smtClean="0"/>
              <a:t>pts</a:t>
            </a:r>
            <a:r>
              <a:rPr lang="en-US" dirty="0" smtClean="0"/>
              <a:t>.</a:t>
            </a:r>
          </a:p>
          <a:p>
            <a:pPr lvl="1"/>
            <a:r>
              <a:rPr lang="en-US" dirty="0" smtClean="0"/>
              <a:t>Sky is the limit</a:t>
            </a:r>
            <a:endParaRPr lang="en-US" dirty="0" smtClean="0"/>
          </a:p>
          <a:p>
            <a:r>
              <a:rPr lang="en-US" u="sng" dirty="0" smtClean="0"/>
              <a:t>Oral </a:t>
            </a:r>
            <a:r>
              <a:rPr lang="en-US" u="sng" dirty="0" smtClean="0"/>
              <a:t>presentation (2-4 min.)</a:t>
            </a:r>
            <a:r>
              <a:rPr lang="en-US" u="sng" dirty="0" smtClean="0"/>
              <a:t>	20 pts</a:t>
            </a:r>
            <a:r>
              <a:rPr lang="en-US" u="sng" dirty="0" smtClean="0"/>
              <a:t>.</a:t>
            </a:r>
          </a:p>
          <a:p>
            <a:endParaRPr lang="en-US" u="sng" dirty="0" smtClean="0"/>
          </a:p>
          <a:p>
            <a:pPr marL="0" indent="0">
              <a:buNone/>
            </a:pPr>
            <a:r>
              <a:rPr lang="en-US" dirty="0"/>
              <a:t>	</a:t>
            </a:r>
            <a:r>
              <a:rPr lang="en-US" dirty="0" smtClean="0"/>
              <a:t>					160 pts.</a:t>
            </a:r>
          </a:p>
        </p:txBody>
      </p:sp>
    </p:spTree>
    <p:extLst>
      <p:ext uri="{BB962C8B-B14F-4D97-AF65-F5344CB8AC3E}">
        <p14:creationId xmlns:p14="http://schemas.microsoft.com/office/powerpoint/2010/main" xmlns="" val="205822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Minimum of 2 pictures and the title</a:t>
            </a:r>
            <a:endParaRPr lang="en-US" dirty="0"/>
          </a:p>
        </p:txBody>
      </p:sp>
      <p:sp>
        <p:nvSpPr>
          <p:cNvPr id="3" name="Content Placeholder 2"/>
          <p:cNvSpPr>
            <a:spLocks noGrp="1"/>
          </p:cNvSpPr>
          <p:nvPr>
            <p:ph idx="1"/>
          </p:nvPr>
        </p:nvSpPr>
        <p:spPr/>
        <p:txBody>
          <a:bodyPr/>
          <a:lstStyle/>
          <a:p>
            <a:pPr algn="ctr">
              <a:buNone/>
            </a:pPr>
            <a:r>
              <a:rPr lang="en-US" sz="8800" b="1" dirty="0" smtClean="0"/>
              <a:t>Example of 8 1/2X 11 picture sheet</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38150" y="1852338"/>
            <a:ext cx="4943954" cy="3368793"/>
          </a:xfrm>
        </p:spPr>
        <p:txBody>
          <a:bodyPr>
            <a:normAutofit/>
          </a:bodyPr>
          <a:lstStyle/>
          <a:p>
            <a:r>
              <a:rPr lang="en-US" sz="6000" b="1" dirty="0" smtClean="0">
                <a:solidFill>
                  <a:schemeClr val="bg1"/>
                </a:solidFill>
                <a:latin typeface="Letter Set B" pitchFamily="2" charset="0"/>
              </a:rPr>
              <a:t>Sir Isaac Newton</a:t>
            </a:r>
            <a:r>
              <a:rPr lang="en-US" sz="4900" b="1" dirty="0" smtClean="0">
                <a:solidFill>
                  <a:schemeClr val="bg1"/>
                </a:solidFill>
                <a:latin typeface="Letter Set B" pitchFamily="2" charset="0"/>
              </a:rPr>
              <a:t/>
            </a:r>
            <a:br>
              <a:rPr lang="en-US" sz="4900" b="1" dirty="0" smtClean="0">
                <a:solidFill>
                  <a:schemeClr val="bg1"/>
                </a:solidFill>
                <a:latin typeface="Letter Set B" pitchFamily="2" charset="0"/>
              </a:rPr>
            </a:br>
            <a:r>
              <a:rPr lang="en-US" dirty="0" smtClean="0">
                <a:solidFill>
                  <a:schemeClr val="bg1"/>
                </a:solidFill>
              </a:rPr>
              <a:t>1642-1727</a:t>
            </a:r>
            <a:endParaRPr lang="en-US" dirty="0">
              <a:solidFill>
                <a:schemeClr val="bg1"/>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36" t="46667" r="89468" b="20426"/>
          <a:stretch/>
        </p:blipFill>
        <p:spPr bwMode="auto">
          <a:xfrm>
            <a:off x="7301082" y="3048000"/>
            <a:ext cx="1812812" cy="3689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12" descr="http://justglasssite.com/glass-pics/prism-4.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67200" y="5072738"/>
            <a:ext cx="2219325" cy="166449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http://www.sciencephoto.com/image/227396/large/H4140126-Newton_s_optics-SP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50" y="28574"/>
            <a:ext cx="4108714" cy="279082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https://encrypted-tbn1.google.com/images?q=tbn:ANd9GcTxbALwhMlhWnJyQIB6Xh9sSAlMYAU6fIddv43rMLtbUW3kc6l6"/>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15556"/>
          <a:stretch/>
        </p:blipFill>
        <p:spPr bwMode="auto">
          <a:xfrm>
            <a:off x="152400" y="4424954"/>
            <a:ext cx="2971800" cy="231227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https://encrypted-tbn0.google.com/images?q=tbn:ANd9GcRAQkoO7hmYFsinCLMYnMuq5vwK6g9DejHpnnvewUY02pFp5u6U9Q"/>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52786" y="28575"/>
            <a:ext cx="3200740" cy="24098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8858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2</a:t>
            </a:r>
            <a:r>
              <a:rPr lang="en-US" baseline="30000" dirty="0" smtClean="0"/>
              <a:t>nd</a:t>
            </a:r>
            <a:r>
              <a:rPr lang="en-US" dirty="0" smtClean="0"/>
              <a:t> trimester work</a:t>
            </a:r>
            <a:endParaRPr lang="en-US" dirty="0"/>
          </a:p>
        </p:txBody>
      </p:sp>
      <p:sp>
        <p:nvSpPr>
          <p:cNvPr id="3" name="Content Placeholder 2"/>
          <p:cNvSpPr>
            <a:spLocks noGrp="1"/>
          </p:cNvSpPr>
          <p:nvPr>
            <p:ph idx="1"/>
          </p:nvPr>
        </p:nvSpPr>
        <p:spPr/>
        <p:txBody>
          <a:bodyPr/>
          <a:lstStyle/>
          <a:p>
            <a:r>
              <a:rPr lang="en-US" dirty="0" smtClean="0"/>
              <a:t>8 ½ X 11 picture sheet		20 pts.</a:t>
            </a:r>
          </a:p>
          <a:p>
            <a:r>
              <a:rPr lang="en-US" dirty="0" smtClean="0">
                <a:solidFill>
                  <a:srgbClr val="FF0000"/>
                </a:solidFill>
                <a:effectLst>
                  <a:outerShdw blurRad="38100" dist="38100" dir="2700000" algn="tl">
                    <a:srgbClr val="000000">
                      <a:alpha val="43137"/>
                    </a:srgbClr>
                  </a:outerShdw>
                </a:effectLst>
              </a:rPr>
              <a:t>1 pg. informational paper		100 pts.</a:t>
            </a:r>
          </a:p>
          <a:p>
            <a:r>
              <a:rPr lang="en-US" dirty="0" smtClean="0"/>
              <a:t>Presentation project		20 pts.</a:t>
            </a:r>
          </a:p>
          <a:p>
            <a:r>
              <a:rPr lang="en-US" u="sng" dirty="0" smtClean="0"/>
              <a:t>Oral presentation			20 pts.</a:t>
            </a:r>
          </a:p>
          <a:p>
            <a:pPr marL="0" indent="0">
              <a:buNone/>
            </a:pPr>
            <a:r>
              <a:rPr lang="en-US" dirty="0"/>
              <a:t>	</a:t>
            </a:r>
            <a:r>
              <a:rPr lang="en-US" dirty="0" smtClean="0"/>
              <a:t>					160 pts.</a:t>
            </a:r>
          </a:p>
        </p:txBody>
      </p:sp>
    </p:spTree>
    <p:extLst>
      <p:ext uri="{BB962C8B-B14F-4D97-AF65-F5344CB8AC3E}">
        <p14:creationId xmlns:p14="http://schemas.microsoft.com/office/powerpoint/2010/main" xmlns="" val="2058228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paragraph informational paper</a:t>
            </a:r>
            <a:endParaRPr lang="en-US" dirty="0"/>
          </a:p>
        </p:txBody>
      </p:sp>
      <p:sp>
        <p:nvSpPr>
          <p:cNvPr id="3" name="Content Placeholder 2"/>
          <p:cNvSpPr>
            <a:spLocks noGrp="1"/>
          </p:cNvSpPr>
          <p:nvPr>
            <p:ph idx="1"/>
          </p:nvPr>
        </p:nvSpPr>
        <p:spPr/>
        <p:txBody>
          <a:bodyPr/>
          <a:lstStyle/>
          <a:p>
            <a:pPr algn="ctr">
              <a:buNone/>
            </a:pPr>
            <a:r>
              <a:rPr lang="en-US" sz="8800" b="1" dirty="0" smtClean="0"/>
              <a:t>Example of 1 pg. paper</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Informational Paper-100 pts.</a:t>
            </a:r>
            <a:endParaRPr lang="en-US" dirty="0"/>
          </a:p>
        </p:txBody>
      </p:sp>
      <p:sp>
        <p:nvSpPr>
          <p:cNvPr id="3" name="Content Placeholder 2"/>
          <p:cNvSpPr>
            <a:spLocks noGrp="1"/>
          </p:cNvSpPr>
          <p:nvPr>
            <p:ph idx="1"/>
          </p:nvPr>
        </p:nvSpPr>
        <p:spPr/>
        <p:txBody>
          <a:bodyPr>
            <a:normAutofit lnSpcReduction="10000"/>
          </a:bodyPr>
          <a:lstStyle/>
          <a:p>
            <a:r>
              <a:rPr lang="en-US" dirty="0" smtClean="0"/>
              <a:t>Inform me of 5 W’s, possible how</a:t>
            </a:r>
          </a:p>
          <a:p>
            <a:r>
              <a:rPr lang="en-US" dirty="0" smtClean="0"/>
              <a:t>1 pg. paper</a:t>
            </a:r>
          </a:p>
          <a:p>
            <a:r>
              <a:rPr lang="en-US" dirty="0" smtClean="0"/>
              <a:t>Introduction</a:t>
            </a:r>
          </a:p>
          <a:p>
            <a:r>
              <a:rPr lang="en-US" dirty="0" smtClean="0"/>
              <a:t>Main body</a:t>
            </a:r>
          </a:p>
          <a:p>
            <a:r>
              <a:rPr lang="en-US" dirty="0" smtClean="0"/>
              <a:t>Conclusion</a:t>
            </a:r>
          </a:p>
          <a:p>
            <a:r>
              <a:rPr lang="en-US" dirty="0" smtClean="0"/>
              <a:t>Support with facts</a:t>
            </a:r>
          </a:p>
          <a:p>
            <a:r>
              <a:rPr lang="en-US" dirty="0" smtClean="0"/>
              <a:t>Transitional words</a:t>
            </a:r>
          </a:p>
          <a:p>
            <a:r>
              <a:rPr lang="en-US" dirty="0" smtClean="0"/>
              <a:t>No errors</a:t>
            </a:r>
            <a:endParaRPr lang="en-US" dirty="0"/>
          </a:p>
        </p:txBody>
      </p:sp>
    </p:spTree>
    <p:extLst>
      <p:ext uri="{BB962C8B-B14F-4D97-AF65-F5344CB8AC3E}">
        <p14:creationId xmlns:p14="http://schemas.microsoft.com/office/powerpoint/2010/main" xmlns="" val="3738076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422</Words>
  <Application>Microsoft Office PowerPoint</Application>
  <PresentationFormat>On-screen Show (4:3)</PresentationFormat>
  <Paragraphs>101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2nd Trimester Project</vt:lpstr>
      <vt:lpstr>Slide 2</vt:lpstr>
      <vt:lpstr>Slide 3</vt:lpstr>
      <vt:lpstr>Examples of 2nd trimester work</vt:lpstr>
      <vt:lpstr>Minimum of 2 pictures and the title</vt:lpstr>
      <vt:lpstr>Sir Isaac Newton 1642-1727</vt:lpstr>
      <vt:lpstr>Examples of 2nd trimester work</vt:lpstr>
      <vt:lpstr>5 paragraph informational paper</vt:lpstr>
      <vt:lpstr>Informational Paper-100 pts.</vt:lpstr>
      <vt:lpstr>Slide 10</vt:lpstr>
      <vt:lpstr>Examples of 2nd trimester work</vt:lpstr>
      <vt:lpstr>Sky is the limit</vt:lpstr>
      <vt:lpstr>Slide 13</vt:lpstr>
      <vt:lpstr>Slide 14</vt:lpstr>
      <vt:lpstr>Other forms</vt:lpstr>
      <vt:lpstr>Examples of 2nd trimester work</vt:lpstr>
      <vt:lpstr>2-4 minutes</vt:lpstr>
      <vt:lpstr>Sir Isaac Newton</vt:lpstr>
      <vt:lpstr>1642-1727</vt:lpstr>
      <vt:lpstr>Slide 20</vt:lpstr>
      <vt:lpstr>Light</vt:lpstr>
      <vt:lpstr>Slide 22</vt:lpstr>
      <vt:lpstr>Slide 23</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Jimenez</dc:creator>
  <cp:lastModifiedBy>User</cp:lastModifiedBy>
  <cp:revision>15</cp:revision>
  <dcterms:created xsi:type="dcterms:W3CDTF">2011-12-20T05:43:05Z</dcterms:created>
  <dcterms:modified xsi:type="dcterms:W3CDTF">2011-12-21T18:56:04Z</dcterms:modified>
</cp:coreProperties>
</file>