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75"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691D5-6B86-426E-B3A8-CBC75F4DDB3D}" type="datetimeFigureOut">
              <a:rPr lang="en-US" smtClean="0"/>
              <a:pPr/>
              <a:t>11/18/2010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1D0D7-E9A1-4545-90EC-ECFD3F8E1B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691D5-6B86-426E-B3A8-CBC75F4DDB3D}" type="datetimeFigureOut">
              <a:rPr lang="en-US" smtClean="0"/>
              <a:pPr/>
              <a:t>11/18/2010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1D0D7-E9A1-4545-90EC-ECFD3F8E1B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1143000"/>
          </a:xfrm>
        </p:spPr>
        <p:txBody>
          <a:bodyPr/>
          <a:lstStyle/>
          <a:p>
            <a:r>
              <a:rPr lang="en-US" dirty="0" smtClean="0"/>
              <a:t>Section 4</a:t>
            </a:r>
            <a:endParaRPr lang="en-US" dirty="0"/>
          </a:p>
        </p:txBody>
      </p:sp>
      <p:sp>
        <p:nvSpPr>
          <p:cNvPr id="3" name="Content Placeholder 2"/>
          <p:cNvSpPr>
            <a:spLocks noGrp="1"/>
          </p:cNvSpPr>
          <p:nvPr>
            <p:ph idx="1"/>
          </p:nvPr>
        </p:nvSpPr>
        <p:spPr>
          <a:xfrm>
            <a:off x="457200" y="2590800"/>
            <a:ext cx="8229600" cy="4525963"/>
          </a:xfrm>
        </p:spPr>
        <p:txBody>
          <a:bodyPr/>
          <a:lstStyle/>
          <a:p>
            <a:pPr algn="ctr">
              <a:buNone/>
            </a:pPr>
            <a:r>
              <a:rPr lang="en-US" sz="4800" b="1" dirty="0" smtClean="0"/>
              <a:t>The Yuan and</a:t>
            </a:r>
            <a:r>
              <a:rPr lang="en-US" sz="4800" dirty="0" smtClean="0"/>
              <a:t> </a:t>
            </a:r>
            <a:r>
              <a:rPr lang="en-US" sz="4800" b="1" dirty="0" smtClean="0"/>
              <a:t>Ming Dynasties</a:t>
            </a:r>
            <a:endParaRPr lang="en-US" sz="4800" dirty="0" smtClean="0"/>
          </a:p>
          <a:p>
            <a:pPr algn="ctr">
              <a:buNone/>
            </a:pPr>
            <a:r>
              <a:rPr lang="en-US" dirty="0" smtClean="0"/>
              <a:t>pg180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dirty="0" smtClean="0"/>
              <a:t>The Mongol conquests did not end with Genghis Khan's death, though. His sons and grandsons continued to raid lands all over Asia and Eastern Europe. The destruction the Mongols left behind was terrible, as one Russian chronicler noted:</a:t>
            </a:r>
          </a:p>
          <a:p>
            <a:r>
              <a:rPr lang="en-US" b="1" dirty="0" smtClean="0"/>
              <a:t>“</a:t>
            </a:r>
            <a:r>
              <a:rPr lang="en-US" dirty="0" smtClean="0"/>
              <a:t>There used to be the city of </a:t>
            </a:r>
            <a:r>
              <a:rPr lang="en-US" dirty="0" err="1" smtClean="0"/>
              <a:t>Riazan</a:t>
            </a:r>
            <a:r>
              <a:rPr lang="en-US" dirty="0" smtClean="0"/>
              <a:t> in the land of </a:t>
            </a:r>
            <a:r>
              <a:rPr lang="en-US" dirty="0" err="1" smtClean="0"/>
              <a:t>Riazan</a:t>
            </a:r>
            <a:r>
              <a:rPr lang="en-US" dirty="0" smtClean="0"/>
              <a:t>, but its wealth and glory ceased, and there is nothing to be seen in the city excepting smoke, ashes, and barren earth.</a:t>
            </a:r>
            <a:r>
              <a:rPr lang="en-US" b="1" dirty="0" smtClean="0"/>
              <a:t>”</a:t>
            </a:r>
            <a:endParaRPr lang="en-US" dirty="0" smtClean="0"/>
          </a:p>
          <a:p>
            <a:r>
              <a:rPr lang="en-US" dirty="0" smtClean="0"/>
              <a:t>–from “The Tale of the Destruction of </a:t>
            </a:r>
            <a:r>
              <a:rPr lang="en-US" dirty="0" err="1" smtClean="0"/>
              <a:t>Riazan</a:t>
            </a:r>
            <a:r>
              <a:rPr lang="en-US" dirty="0" smtClean="0"/>
              <a:t>,” in </a:t>
            </a:r>
            <a:r>
              <a:rPr lang="en-US" i="1" dirty="0" smtClean="0"/>
              <a:t>Medieval</a:t>
            </a:r>
            <a:r>
              <a:rPr lang="en-US" dirty="0" smtClean="0"/>
              <a:t> </a:t>
            </a:r>
            <a:r>
              <a:rPr lang="en-US" i="1" dirty="0" smtClean="0"/>
              <a:t>Russia's Epics, Chronicles, and Tales,</a:t>
            </a:r>
            <a:r>
              <a:rPr lang="en-US" dirty="0" smtClean="0"/>
              <a:t> edited by Serge </a:t>
            </a:r>
            <a:r>
              <a:rPr lang="en-US" dirty="0" err="1" smtClean="0"/>
              <a:t>Zenkovsky</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324600"/>
          </a:xfrm>
        </p:spPr>
        <p:txBody>
          <a:bodyPr>
            <a:normAutofit/>
          </a:bodyPr>
          <a:lstStyle/>
          <a:p>
            <a:r>
              <a:rPr lang="en-US" sz="3600" dirty="0" smtClean="0"/>
              <a:t>In 1260 Genghis Khan's grandson </a:t>
            </a:r>
            <a:r>
              <a:rPr lang="en-US" sz="3600" b="1" dirty="0" smtClean="0"/>
              <a:t>Kublai Khan</a:t>
            </a:r>
            <a:r>
              <a:rPr lang="en-US" sz="3600" dirty="0" smtClean="0"/>
              <a:t> (KOO-</a:t>
            </a:r>
            <a:r>
              <a:rPr lang="en-US" sz="3600" dirty="0" err="1" smtClean="0"/>
              <a:t>bluh</a:t>
            </a:r>
            <a:r>
              <a:rPr lang="en-US" sz="3600" dirty="0" smtClean="0"/>
              <a:t> KAHN) became ruler of the Mongol Empire. He completed the conquest of China and in 1279 declared himself emperor of China. This began the Yuan dynasty, a period that some people also call the Mongol Ascendancy. For the first time in its long history, foreigners ruled all of China.</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Life in Yuan </a:t>
            </a:r>
            <a:r>
              <a:rPr lang="en-US" b="1" dirty="0" smtClean="0"/>
              <a:t>China</a:t>
            </a:r>
            <a:endParaRPr lang="en-US" dirty="0"/>
          </a:p>
        </p:txBody>
      </p:sp>
      <p:sp>
        <p:nvSpPr>
          <p:cNvPr id="3" name="Content Placeholder 2"/>
          <p:cNvSpPr>
            <a:spLocks noGrp="1"/>
          </p:cNvSpPr>
          <p:nvPr>
            <p:ph idx="1"/>
          </p:nvPr>
        </p:nvSpPr>
        <p:spPr/>
        <p:txBody>
          <a:bodyPr>
            <a:normAutofit/>
          </a:bodyPr>
          <a:lstStyle/>
          <a:p>
            <a:r>
              <a:rPr lang="en-US" dirty="0" smtClean="0"/>
              <a:t>Kublai </a:t>
            </a:r>
            <a:r>
              <a:rPr lang="en-US" dirty="0" smtClean="0"/>
              <a:t>Khan and the Mongol rulers he led belonged to a different ethnic group than the Chinese did. They spoke a different language, worshipped different gods, wore different clothing, and had different customs. The Chinese resented being ruled by these foreigners, whom they saw as rude and uncivilized.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However, Kublai Khan did not force the Chinese to accept Mongol ways of life. Some Mongols even adopted aspects of the Chinese culture, such as Confucianism. Still, the Mongols made sure to keep control of the Chinese. They prohibited Confucian scholars from gaining too much power in the government, for example. The Mongols also placed heavy taxes on the Chinese.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Much of the tax money the Mongols collected went to pay for vast public-works projects. These projects required the labor of many Chinese people. The Yuan extended the Grand Canal and built new roads and palaces. Workers also improved the roads that were part of China's postal system. In addition, the Yuan emperors built a new capital, </a:t>
            </a:r>
            <a:r>
              <a:rPr lang="en-US" dirty="0" err="1" smtClean="0"/>
              <a:t>Dadu</a:t>
            </a:r>
            <a:r>
              <a:rPr lang="en-US" dirty="0" smtClean="0"/>
              <a:t>, near modern Beijing.</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lstStyle/>
          <a:p>
            <a:r>
              <a:rPr lang="en-US" dirty="0" smtClean="0"/>
              <a:t>Mongol soldiers were sent throughout China to keep the peace as well as to keep a close watch on the Chinese. The soldiers' presence kept overland trade routes safe for merchants. Sea trade between China, India, and Southeast Asia continued, too. The Mongol emperors also welcomed foreign traders at Chinese ports. Some of these traders received special privileges.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211763"/>
          </a:xfrm>
        </p:spPr>
        <p:txBody>
          <a:bodyPr>
            <a:normAutofit/>
          </a:bodyPr>
          <a:lstStyle/>
          <a:p>
            <a:r>
              <a:rPr lang="en-US" dirty="0" smtClean="0"/>
              <a:t>Part of what we know about life in the Yuan dynasty comes from one such trader, an Italian merchant named Marco Polo. Between 1271 and 1295 he traveled in and around China. Polo was highly respected by the Mongols and even served in Kublai Khan's court. When Polo returned to Europe, he wrote of his travels. Polo's descriptions of China fascinated many Europeans. His book sparked much European interest in China.</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End of the Yuan </a:t>
            </a:r>
            <a:r>
              <a:rPr lang="en-US" b="1" dirty="0" smtClean="0"/>
              <a:t>Dynasty</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Despite </a:t>
            </a:r>
            <a:r>
              <a:rPr lang="en-US" dirty="0" smtClean="0"/>
              <a:t>their vast empire, the Mongols were not content with their lands. They decided to invade Japan. A Mongol army sailed to Japan in 1274 and 1281. The campaigns, however, were disastrous. Violent storms and fierce defenders destroyed most of the Mongol force.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dirty="0" smtClean="0"/>
              <a:t>The failed campaigns against Japan weakened the Mongol military. The huge, expensive public-works projects had already weakened the economy. These weaknesses, combined with Chinese resentment, made China ripe for rebellion.</a:t>
            </a:r>
          </a:p>
          <a:p>
            <a:r>
              <a:rPr lang="en-US" dirty="0" smtClean="0"/>
              <a:t>     In the 1300s many Chinese groups rebelled against the Yuan dynasty. In 1368 a former monk named Zhu </a:t>
            </a:r>
            <a:r>
              <a:rPr lang="en-US" dirty="0" err="1" smtClean="0"/>
              <a:t>Yuanzhang</a:t>
            </a:r>
            <a:r>
              <a:rPr lang="en-US" dirty="0" smtClean="0"/>
              <a:t> (JOO </a:t>
            </a:r>
            <a:r>
              <a:rPr lang="en-US" dirty="0" err="1" smtClean="0"/>
              <a:t>yoo</a:t>
            </a:r>
            <a:r>
              <a:rPr lang="en-US" dirty="0" smtClean="0"/>
              <a:t>-</a:t>
            </a:r>
            <a:r>
              <a:rPr lang="en-US" dirty="0" err="1" smtClean="0"/>
              <a:t>ahn</a:t>
            </a:r>
            <a:r>
              <a:rPr lang="en-US" dirty="0" smtClean="0"/>
              <a:t>-JAHNG) took charge of a rebel army. He led this army in a final victory over the Mongols. China was once again ruled by the Chinese.</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415560" y="1462264"/>
          <a:ext cx="312879" cy="4801835"/>
        </p:xfrm>
        <a:graphic>
          <a:graphicData uri="http://schemas.openxmlformats.org/drawingml/2006/table">
            <a:tbl>
              <a:tblPr/>
              <a:tblGrid>
                <a:gridCol w="160779"/>
                <a:gridCol w="30420"/>
                <a:gridCol w="30420"/>
                <a:gridCol w="30420"/>
                <a:gridCol w="30420"/>
                <a:gridCol w="30420"/>
              </a:tblGrid>
              <a:tr h="0">
                <a:tc>
                  <a:txBody>
                    <a:bodyPr/>
                    <a:lstStyle/>
                    <a:p>
                      <a:endParaRPr lang="en-US" sz="100"/>
                    </a:p>
                  </a:txBody>
                  <a:tcPr marL="0" marR="0" marT="0" marB="5229">
                    <a:lnL>
                      <a:noFill/>
                    </a:lnL>
                    <a:lnR>
                      <a:noFill/>
                    </a:lnR>
                    <a:lnT>
                      <a:noFill/>
                    </a:lnT>
                    <a:lnB>
                      <a:noFill/>
                    </a:lnB>
                  </a:tcPr>
                </a:tc>
                <a:tc>
                  <a:txBody>
                    <a:bodyPr/>
                    <a:lstStyle/>
                    <a:p>
                      <a:endParaRPr lang="en-US" sz="100"/>
                    </a:p>
                  </a:txBody>
                  <a:tcPr marL="2510" marR="2510" marT="1255" marB="1255">
                    <a:lnL>
                      <a:noFill/>
                    </a:lnL>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0">
                <a:tc>
                  <a:txBody>
                    <a:bodyPr/>
                    <a:lstStyle/>
                    <a:p>
                      <a:endParaRPr lang="en-US" sz="100"/>
                    </a:p>
                  </a:txBody>
                  <a:tcPr marL="0" marR="0" marT="0" marB="0">
                    <a:lnL>
                      <a:noFill/>
                    </a:lnL>
                    <a:lnR>
                      <a:noFill/>
                    </a:lnR>
                    <a:lnT>
                      <a:noFill/>
                    </a:lnT>
                    <a:lnB>
                      <a:noFill/>
                    </a:lnB>
                  </a:tcPr>
                </a:tc>
                <a:tc>
                  <a:txBody>
                    <a:bodyPr/>
                    <a:lstStyle/>
                    <a:p>
                      <a:endParaRPr lang="en-US" sz="100"/>
                    </a:p>
                  </a:txBody>
                  <a:tcPr marL="2510" marR="2510" marT="1255" marB="1255">
                    <a:lnL>
                      <a:noFill/>
                    </a:lnL>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0">
                <a:tc>
                  <a:txBody>
                    <a:bodyPr/>
                    <a:lstStyle/>
                    <a:p>
                      <a:endParaRPr lang="en-US" sz="100"/>
                    </a:p>
                  </a:txBody>
                  <a:tcPr marL="0" marR="0" marT="0" marB="0">
                    <a:lnL>
                      <a:noFill/>
                    </a:lnL>
                    <a:lnR>
                      <a:noFill/>
                    </a:lnR>
                    <a:lnT>
                      <a:noFill/>
                    </a:lnT>
                    <a:lnB>
                      <a:noFill/>
                    </a:lnB>
                    <a:solidFill>
                      <a:srgbClr val="FFFFCC"/>
                    </a:solidFill>
                  </a:tcPr>
                </a:tc>
                <a:tc>
                  <a:txBody>
                    <a:bodyPr/>
                    <a:lstStyle/>
                    <a:p>
                      <a:endParaRPr lang="en-US" sz="100"/>
                    </a:p>
                  </a:txBody>
                  <a:tcPr marL="2510" marR="2510" marT="1255" marB="1255">
                    <a:lnL>
                      <a:noFill/>
                    </a:lnL>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0">
                <a:tc>
                  <a:txBody>
                    <a:bodyPr/>
                    <a:lstStyle/>
                    <a:p>
                      <a:endParaRPr lang="en-US" sz="100"/>
                    </a:p>
                  </a:txBody>
                  <a:tcPr marL="0" marR="0" marT="0" marB="0" anchor="b">
                    <a:lnL>
                      <a:noFill/>
                    </a:lnL>
                    <a:lnR>
                      <a:noFill/>
                    </a:lnR>
                    <a:lnT>
                      <a:noFill/>
                    </a:lnT>
                    <a:lnB>
                      <a:noFill/>
                    </a:lnB>
                    <a:solidFill>
                      <a:srgbClr val="FFFFCC"/>
                    </a:solidFill>
                  </a:tcPr>
                </a:tc>
                <a:tc>
                  <a:txBody>
                    <a:bodyPr/>
                    <a:lstStyle/>
                    <a:p>
                      <a:endParaRPr lang="en-US" sz="100"/>
                    </a:p>
                  </a:txBody>
                  <a:tcPr marL="0" marR="0" marT="0" marB="0" anchor="b">
                    <a:lnL>
                      <a:noFill/>
                    </a:lnL>
                    <a:lnR>
                      <a:noFill/>
                    </a:lnR>
                    <a:lnB>
                      <a:noFill/>
                    </a:lnB>
                    <a:solidFill>
                      <a:srgbClr val="FFFFCC"/>
                    </a:solidFill>
                  </a:tcPr>
                </a:tc>
                <a:tc>
                  <a:txBody>
                    <a:bodyPr/>
                    <a:lstStyle/>
                    <a:p>
                      <a:endParaRPr lang="en-US" sz="100"/>
                    </a:p>
                  </a:txBody>
                  <a:tcPr marL="2510" marR="2510" marT="1255" marB="1255">
                    <a:lnL>
                      <a:noFill/>
                    </a:lnL>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0">
                <a:tc>
                  <a:txBody>
                    <a:bodyPr/>
                    <a:lstStyle/>
                    <a:p>
                      <a:r>
                        <a:rPr lang="en-US" sz="100"/>
                        <a:t>ANALYZING VISUALS</a:t>
                      </a:r>
                    </a:p>
                  </a:txBody>
                  <a:tcPr marL="0" marR="0" marT="0" marB="0">
                    <a:lnL>
                      <a:noFill/>
                    </a:lnL>
                    <a:lnR>
                      <a:noFill/>
                    </a:lnR>
                    <a:lnT>
                      <a:noFill/>
                    </a:lnT>
                    <a:lnB>
                      <a:noFill/>
                    </a:lnB>
                    <a:solidFill>
                      <a:srgbClr val="CC9966"/>
                    </a:solidFill>
                  </a:tcPr>
                </a:tc>
                <a:tc>
                  <a:txBody>
                    <a:bodyPr/>
                    <a:lstStyle/>
                    <a:p>
                      <a:endParaRPr lang="en-US" sz="100"/>
                    </a:p>
                  </a:txBody>
                  <a:tcPr marL="2510" marR="2510" marT="1255" marB="1255">
                    <a:lnL>
                      <a:noFill/>
                    </a:lnL>
                    <a:lnT>
                      <a:noFill/>
                    </a:lnT>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0">
                <a:tc gridSpan="2">
                  <a:txBody>
                    <a:bodyPr/>
                    <a:lstStyle/>
                    <a:p>
                      <a:endParaRPr lang="en-US" sz="100"/>
                    </a:p>
                  </a:txBody>
                  <a:tcPr marL="0" marR="0" marT="0" marB="0">
                    <a:lnL>
                      <a:noFill/>
                    </a:lnL>
                    <a:lnR>
                      <a:noFill/>
                    </a:lnR>
                    <a:lnT>
                      <a:noFill/>
                    </a:lnT>
                    <a:lnB>
                      <a:noFill/>
                    </a:lnB>
                    <a:solidFill>
                      <a:srgbClr val="FFFFCC"/>
                    </a:solidFill>
                  </a:tcPr>
                </a:tc>
                <a:tc hMerge="1">
                  <a:txBody>
                    <a:bodyPr/>
                    <a:lstStyle/>
                    <a:p>
                      <a:endParaRPr lang="en-US"/>
                    </a:p>
                  </a:txBody>
                  <a:tcPr/>
                </a:tc>
                <a:tc>
                  <a:txBody>
                    <a:bodyPr/>
                    <a:lstStyle/>
                    <a:p>
                      <a:endParaRPr lang="en-US" sz="100"/>
                    </a:p>
                  </a:txBody>
                  <a:tcPr marL="2510" marR="2510" marT="1255" marB="1255">
                    <a:lnL>
                      <a:noFill/>
                    </a:lnL>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0">
                <a:tc>
                  <a:txBody>
                    <a:bodyPr/>
                    <a:lstStyle/>
                    <a:p>
                      <a:endParaRPr lang="en-US" sz="100"/>
                    </a:p>
                  </a:txBody>
                  <a:tcPr marL="0" marR="0" marT="0" marB="0">
                    <a:lnL>
                      <a:noFill/>
                    </a:lnL>
                    <a:lnR>
                      <a:noFill/>
                    </a:lnR>
                    <a:lnT>
                      <a:noFill/>
                    </a:lnT>
                    <a:lnB>
                      <a:noFill/>
                    </a:lnB>
                    <a:solidFill>
                      <a:srgbClr val="FFFFCC"/>
                    </a:solidFill>
                  </a:tcPr>
                </a:tc>
                <a:tc>
                  <a:txBody>
                    <a:bodyPr/>
                    <a:lstStyle/>
                    <a:p>
                      <a:endParaRPr lang="en-US" sz="100"/>
                    </a:p>
                  </a:txBody>
                  <a:tcPr marL="2510" marR="2510" marT="1255" marB="1255">
                    <a:lnL>
                      <a:noFill/>
                    </a:lnL>
                    <a:lnT>
                      <a:noFill/>
                    </a:lnT>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0">
                <a:tc>
                  <a:txBody>
                    <a:bodyPr/>
                    <a:lstStyle/>
                    <a:p>
                      <a:r>
                        <a:rPr lang="en-US" sz="100"/>
                        <a:t>How did Zheng He's crew make sure they had fresh food?</a:t>
                      </a:r>
                    </a:p>
                  </a:txBody>
                  <a:tcPr marL="0" marR="0" marT="0" marB="0">
                    <a:lnL>
                      <a:noFill/>
                    </a:lnL>
                    <a:lnR>
                      <a:noFill/>
                    </a:lnR>
                    <a:lnT>
                      <a:noFill/>
                    </a:lnT>
                    <a:lnB>
                      <a:noFill/>
                    </a:lnB>
                    <a:solidFill>
                      <a:srgbClr val="FFFFFF"/>
                    </a:solidFill>
                  </a:tcPr>
                </a:tc>
                <a:tc>
                  <a:txBody>
                    <a:bodyPr/>
                    <a:lstStyle/>
                    <a:p>
                      <a:endParaRPr lang="en-US" sz="100"/>
                    </a:p>
                  </a:txBody>
                  <a:tcPr marL="2510" marR="2510" marT="1255" marB="1255">
                    <a:lnL>
                      <a:noFill/>
                    </a:lnL>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0">
                <a:tc>
                  <a:txBody>
                    <a:bodyPr/>
                    <a:lstStyle/>
                    <a:p>
                      <a:endParaRPr lang="en-US" sz="100"/>
                    </a:p>
                  </a:txBody>
                  <a:tcPr marL="0" marR="0" marT="0" marB="0">
                    <a:lnL>
                      <a:noFill/>
                    </a:lnL>
                    <a:lnR>
                      <a:noFill/>
                    </a:lnR>
                    <a:lnT>
                      <a:noFill/>
                    </a:lnT>
                    <a:lnB>
                      <a:noFill/>
                    </a:lnB>
                    <a:solidFill>
                      <a:srgbClr val="FFFFFF"/>
                    </a:solidFill>
                  </a:tcPr>
                </a:tc>
                <a:tc>
                  <a:txBody>
                    <a:bodyPr/>
                    <a:lstStyle/>
                    <a:p>
                      <a:endParaRPr lang="en-US" sz="100"/>
                    </a:p>
                  </a:txBody>
                  <a:tcPr marL="2510" marR="2510" marT="1255" marB="1255">
                    <a:lnL>
                      <a:noFill/>
                    </a:lnL>
                  </a:tcPr>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c>
                  <a:txBody>
                    <a:bodyPr/>
                    <a:lstStyle/>
                    <a:p>
                      <a:endParaRPr lang="en-US" sz="100"/>
                    </a:p>
                  </a:txBody>
                  <a:tcPr marL="2510" marR="2510" marT="1255" marB="1255"/>
                </a:tc>
              </a:tr>
              <a:tr h="30121">
                <a:tc>
                  <a:txBody>
                    <a:bodyPr/>
                    <a:lstStyle/>
                    <a:p>
                      <a:endParaRPr lang="en-US" sz="100"/>
                    </a:p>
                  </a:txBody>
                  <a:tcPr marL="0" marR="0" marT="0" marB="0" anchor="ctr">
                    <a:lnL>
                      <a:noFill/>
                    </a:lnL>
                    <a:lnR>
                      <a:noFill/>
                    </a:lnR>
                    <a:lnT>
                      <a:noFill/>
                    </a:lnT>
                    <a:lnB>
                      <a:noFill/>
                    </a:lnB>
                  </a:tcPr>
                </a:tc>
                <a:tc>
                  <a:txBody>
                    <a:bodyPr/>
                    <a:lstStyle/>
                    <a:p>
                      <a:endParaRPr lang="en-US" sz="100"/>
                    </a:p>
                  </a:txBody>
                  <a:tcPr marL="0" marR="0" marT="0" marB="0" anchor="ctr">
                    <a:lnL>
                      <a:noFill/>
                    </a:lnL>
                    <a:lnR>
                      <a:noFill/>
                    </a:lnR>
                    <a:lnB>
                      <a:noFill/>
                    </a:lnB>
                  </a:tcPr>
                </a:tc>
                <a:tc>
                  <a:txBody>
                    <a:bodyPr/>
                    <a:lstStyle/>
                    <a:p>
                      <a:endParaRPr lang="en-US" sz="100"/>
                    </a:p>
                  </a:txBody>
                  <a:tcPr marL="0" marR="0" marT="0" marB="0" anchor="ctr">
                    <a:lnL>
                      <a:noFill/>
                    </a:lnL>
                    <a:lnR>
                      <a:noFill/>
                    </a:lnR>
                    <a:lnB>
                      <a:noFill/>
                    </a:lnB>
                  </a:tcPr>
                </a:tc>
                <a:tc>
                  <a:txBody>
                    <a:bodyPr/>
                    <a:lstStyle/>
                    <a:p>
                      <a:endParaRPr lang="en-US" sz="100"/>
                    </a:p>
                  </a:txBody>
                  <a:tcPr marL="0" marR="0" marT="0" marB="0" anchor="ctr">
                    <a:lnL>
                      <a:noFill/>
                    </a:lnL>
                    <a:lnR>
                      <a:noFill/>
                    </a:lnR>
                    <a:lnB>
                      <a:noFill/>
                    </a:lnB>
                  </a:tcPr>
                </a:tc>
                <a:tc>
                  <a:txBody>
                    <a:bodyPr/>
                    <a:lstStyle/>
                    <a:p>
                      <a:endParaRPr lang="en-US" sz="100"/>
                    </a:p>
                  </a:txBody>
                  <a:tcPr marL="0" marR="0" marT="0" marB="0" anchor="ctr">
                    <a:lnL>
                      <a:noFill/>
                    </a:lnL>
                    <a:lnR>
                      <a:noFill/>
                    </a:lnR>
                    <a:lnB>
                      <a:noFill/>
                    </a:lnB>
                  </a:tcPr>
                </a:tc>
                <a:tc>
                  <a:txBody>
                    <a:bodyPr/>
                    <a:lstStyle/>
                    <a:p>
                      <a:endParaRPr lang="en-US" sz="100"/>
                    </a:p>
                    <a:p>
                      <a:r>
                        <a:rPr lang="en-US" sz="100"/>
                        <a:t>Path: </a:t>
                      </a:r>
                    </a:p>
                  </a:txBody>
                  <a:tcPr marL="0" marR="0" marT="0" marB="0" anchor="ctr">
                    <a:lnL>
                      <a:noFill/>
                    </a:lnL>
                    <a:lnR>
                      <a:noFill/>
                    </a:lnR>
                    <a:lnB>
                      <a:noFill/>
                    </a:lnB>
                  </a:tcPr>
                </a:tc>
              </a:tr>
              <a:tr h="0">
                <a:tc gridSpan="4">
                  <a:txBody>
                    <a:bodyPr/>
                    <a:lstStyle/>
                    <a:p>
                      <a:endParaRPr lang="en-US" sz="100"/>
                    </a:p>
                  </a:txBody>
                  <a:tcPr marL="0" marR="0"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00"/>
                    </a:p>
                  </a:txBody>
                  <a:tcPr marL="2510" marR="2510" marT="1255" marB="1255">
                    <a:lnL>
                      <a:noFill/>
                    </a:lnL>
                    <a:lnT>
                      <a:noFill/>
                    </a:lnT>
                  </a:tcPr>
                </a:tc>
                <a:tc>
                  <a:txBody>
                    <a:bodyPr/>
                    <a:lstStyle/>
                    <a:p>
                      <a:endParaRPr lang="en-US" sz="100"/>
                    </a:p>
                  </a:txBody>
                  <a:tcPr marL="2510" marR="2510" marT="1255" marB="1255">
                    <a:lnT>
                      <a:noFill/>
                    </a:lnT>
                  </a:tcPr>
                </a:tc>
              </a:tr>
              <a:tr h="4367616">
                <a:tc>
                  <a:txBody>
                    <a:bodyPr/>
                    <a:lstStyle/>
                    <a:p>
                      <a:endParaRPr lang="en-US" sz="100"/>
                    </a:p>
                  </a:txBody>
                  <a:tcPr marL="0" marR="0" marT="0" marB="0">
                    <a:lnL>
                      <a:noFill/>
                    </a:lnL>
                    <a:lnR>
                      <a:noFill/>
                    </a:lnR>
                    <a:lnT>
                      <a:noFill/>
                    </a:lnT>
                    <a:lnB>
                      <a:noFill/>
                    </a:lnB>
                  </a:tcPr>
                </a:tc>
                <a:tc>
                  <a:txBody>
                    <a:bodyPr/>
                    <a:lstStyle/>
                    <a:p>
                      <a:r>
                        <a:rPr lang="en-US" sz="100"/>
                        <a:t/>
                      </a:r>
                      <a:br>
                        <a:rPr lang="en-US" sz="100"/>
                      </a:br>
                      <a:r>
                        <a:rPr lang="en-US" sz="100" b="1"/>
                        <a:t>The Ming Dynasty</a:t>
                      </a:r>
                      <a:endParaRPr lang="en-US" sz="100"/>
                    </a:p>
                    <a:p>
                      <a:r>
                        <a:rPr lang="en-US" sz="100"/>
                        <a:t>After his army defeated the Mongols, Zhu Yuanzhang became emperor of China. The Ming dynasty that he founded ruled China from 1368 to 1644—nearly 300 years. Ming China proved to be one of the most stable and prosperous times in Chinese history. The Ming expanded China's fame overseas and sponsored incredible building projects across China.</a:t>
                      </a:r>
                    </a:p>
                    <a:p>
                      <a:r>
                        <a:rPr lang="en-US" sz="100"/>
                        <a:t/>
                      </a:r>
                      <a:br>
                        <a:rPr lang="en-US" sz="100"/>
                      </a:br>
                      <a:r>
                        <a:rPr lang="en-US" sz="100" b="1"/>
                        <a:t>Great Sea Voyages</a:t>
                      </a:r>
                      <a:endParaRPr lang="en-US" sz="100"/>
                    </a:p>
                    <a:p>
                      <a:r>
                        <a:rPr lang="en-US" sz="100"/>
                        <a:t>During the Ming dynasty, the Chinese improved their ships and their sailing skills. The greatest sailor of the period was </a:t>
                      </a:r>
                      <a:r>
                        <a:rPr lang="en-US" sz="100" b="1"/>
                        <a:t>Zheng He</a:t>
                      </a:r>
                      <a:r>
                        <a:rPr lang="en-US" sz="100"/>
                        <a:t> (juhng HUH). Between 1405 and 1433, he led seven grand voyages to places around Asia. Zheng He's fleets were huge. One included more than 60 ships and 25,000 sailors. Some of the ships were gigantic too, perhaps more than 300 feet long. That is longer than a football field!      In the course of his voyages Zheng He sailed his fleet throughout the Indian Ocean. He sailed as far west as the Persian Gulf and the easternmost coast of Africa. </a:t>
                      </a:r>
                    </a:p>
                  </a:txBody>
                  <a:tcPr marL="0" marR="0" marT="0" marB="0">
                    <a:lnL>
                      <a:noFill/>
                    </a:lnL>
                    <a:lnR>
                      <a:noFill/>
                    </a:lnR>
                    <a:lnT>
                      <a:noFill/>
                    </a:lnT>
                    <a:lnB>
                      <a:noFill/>
                    </a:lnB>
                  </a:tcPr>
                </a:tc>
                <a:tc>
                  <a:txBody>
                    <a:bodyPr/>
                    <a:lstStyle/>
                    <a:p>
                      <a:endParaRPr lang="en-US" sz="100"/>
                    </a:p>
                  </a:txBody>
                  <a:tcPr marL="0" marR="0" marT="0" marB="0">
                    <a:lnL>
                      <a:noFill/>
                    </a:lnL>
                    <a:lnR>
                      <a:noFill/>
                    </a:lnR>
                    <a:lnT>
                      <a:noFill/>
                    </a:lnT>
                    <a:lnB>
                      <a:noFill/>
                    </a:lnB>
                  </a:tcPr>
                </a:tc>
                <a:tc>
                  <a:txBody>
                    <a:bodyPr/>
                    <a:lstStyle/>
                    <a:p>
                      <a:endParaRPr lang="en-US" sz="100"/>
                    </a:p>
                  </a:txBody>
                  <a:tcPr marL="2510" marR="2510" marT="1255" marB="1255">
                    <a:lnL>
                      <a:noFill/>
                    </a:lnL>
                    <a:lnT>
                      <a:noFill/>
                    </a:lnT>
                  </a:tcPr>
                </a:tc>
                <a:tc>
                  <a:txBody>
                    <a:bodyPr/>
                    <a:lstStyle/>
                    <a:p>
                      <a:endParaRPr lang="en-US" sz="100"/>
                    </a:p>
                  </a:txBody>
                  <a:tcPr marL="2510" marR="2510" marT="1255" marB="1255"/>
                </a:tc>
                <a:tc>
                  <a:txBody>
                    <a:bodyPr/>
                    <a:lstStyle/>
                    <a:p>
                      <a:endParaRPr lang="en-US" sz="100"/>
                    </a:p>
                  </a:txBody>
                  <a:tcPr marL="2510" marR="2510" marT="1255" marB="1255"/>
                </a:tc>
              </a:tr>
              <a:tr h="0">
                <a:tc gridSpan="4">
                  <a:txBody>
                    <a:bodyPr/>
                    <a:lstStyle/>
                    <a:p>
                      <a:endParaRPr lang="en-US" sz="100"/>
                    </a:p>
                  </a:txBody>
                  <a:tcPr marL="0" marR="0" marT="0" marB="0">
                    <a:lnL>
                      <a:noFill/>
                    </a:lnL>
                    <a:lnR>
                      <a:noFill/>
                    </a:lnR>
                    <a:lnT>
                      <a:noFill/>
                    </a:lnT>
                    <a:lnB>
                      <a:noFill/>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00"/>
                    </a:p>
                  </a:txBody>
                  <a:tcPr marL="2510" marR="2510" marT="1255" marB="1255">
                    <a:lnL>
                      <a:noFill/>
                    </a:lnL>
                  </a:tcPr>
                </a:tc>
                <a:tc>
                  <a:txBody>
                    <a:bodyPr/>
                    <a:lstStyle/>
                    <a:p>
                      <a:endParaRPr lang="en-US" sz="100"/>
                    </a:p>
                  </a:txBody>
                  <a:tcPr marL="2510" marR="2510" marT="1255" marB="1255"/>
                </a:tc>
              </a:tr>
              <a:tr h="0">
                <a:tc>
                  <a:txBody>
                    <a:bodyPr/>
                    <a:lstStyle/>
                    <a:p>
                      <a:r>
                        <a:rPr lang="en-US" sz="100">
                          <a:solidFill>
                            <a:srgbClr val="FFFFFF"/>
                          </a:solidFill>
                        </a:rPr>
                        <a:t>Copyright © by Holt, Rinehart and Winston. All rights reserved.   </a:t>
                      </a:r>
                      <a:r>
                        <a:rPr lang="en-US" sz="100" u="sng">
                          <a:solidFill>
                            <a:srgbClr val="FFFFFF"/>
                          </a:solidFill>
                        </a:rPr>
                        <a:t>Terms of Use.</a:t>
                      </a:r>
                      <a:r>
                        <a:rPr lang="en-US" sz="100">
                          <a:solidFill>
                            <a:srgbClr val="FFFFFF"/>
                          </a:solidFill>
                        </a:rPr>
                        <a:t>     </a:t>
                      </a:r>
                      <a:r>
                        <a:rPr lang="en-US" sz="100" u="sng">
                          <a:solidFill>
                            <a:srgbClr val="FFFFFF"/>
                          </a:solidFill>
                        </a:rPr>
                        <a:t>Credits.</a:t>
                      </a:r>
                      <a:r>
                        <a:rPr lang="en-US" sz="100">
                          <a:solidFill>
                            <a:srgbClr val="FFFFFF"/>
                          </a:solidFill>
                        </a:rPr>
                        <a:t>     </a:t>
                      </a:r>
                      <a:r>
                        <a:rPr lang="en-US" sz="100" u="sng">
                          <a:solidFill>
                            <a:srgbClr val="FFFFFF"/>
                          </a:solidFill>
                        </a:rPr>
                        <a:t>Privacy Policy.</a:t>
                      </a:r>
                      <a:r>
                        <a:rPr lang="en-US" sz="100">
                          <a:solidFill>
                            <a:srgbClr val="FFFFFF"/>
                          </a:solidFill>
                        </a:rPr>
                        <a:t>  </a:t>
                      </a:r>
                      <a:endParaRPr lang="en-US" sz="100"/>
                    </a:p>
                  </a:txBody>
                  <a:tcPr marL="0" marR="0" marT="0" marB="0">
                    <a:lnL>
                      <a:noFill/>
                    </a:lnL>
                    <a:lnR>
                      <a:noFill/>
                    </a:lnR>
                    <a:lnT>
                      <a:noFill/>
                    </a:lnT>
                    <a:lnB>
                      <a:noFill/>
                    </a:lnB>
                    <a:solidFill>
                      <a:srgbClr val="000000"/>
                    </a:solidFill>
                  </a:tcPr>
                </a:tc>
                <a:tc>
                  <a:txBody>
                    <a:bodyPr/>
                    <a:lstStyle/>
                    <a:p>
                      <a:endParaRPr lang="en-US" sz="100"/>
                    </a:p>
                  </a:txBody>
                  <a:tcPr marL="2510" marR="2510" marT="1255" marB="1255">
                    <a:lnL>
                      <a:noFill/>
                    </a:lnL>
                    <a:lnT>
                      <a:noFill/>
                    </a:lnT>
                  </a:tcPr>
                </a:tc>
                <a:tc>
                  <a:txBody>
                    <a:bodyPr/>
                    <a:lstStyle/>
                    <a:p>
                      <a:endParaRPr lang="en-US" sz="100"/>
                    </a:p>
                  </a:txBody>
                  <a:tcPr marL="2510" marR="2510" marT="1255" marB="1255">
                    <a:lnT>
                      <a:noFill/>
                    </a:lnT>
                  </a:tcPr>
                </a:tc>
                <a:tc>
                  <a:txBody>
                    <a:bodyPr/>
                    <a:lstStyle/>
                    <a:p>
                      <a:endParaRPr lang="en-US" sz="100"/>
                    </a:p>
                  </a:txBody>
                  <a:tcPr marL="2510" marR="2510" marT="1255" marB="1255">
                    <a:lnT>
                      <a:noFill/>
                    </a:lnT>
                  </a:tcPr>
                </a:tc>
                <a:tc>
                  <a:txBody>
                    <a:bodyPr/>
                    <a:lstStyle/>
                    <a:p>
                      <a:endParaRPr lang="en-US" sz="100"/>
                    </a:p>
                  </a:txBody>
                  <a:tcPr marL="2510" marR="2510" marT="1255" marB="1255"/>
                </a:tc>
                <a:tc>
                  <a:txBody>
                    <a:bodyPr/>
                    <a:lstStyle/>
                    <a:p>
                      <a:endParaRPr lang="en-US" sz="100" dirty="0"/>
                    </a:p>
                  </a:txBody>
                  <a:tcPr marL="2510" marR="2510" marT="1255" marB="1255"/>
                </a:tc>
              </a:tr>
            </a:tbl>
          </a:graphicData>
        </a:graphic>
      </p:graphicFrame>
      <p:pic>
        <p:nvPicPr>
          <p:cNvPr id="41985" name="Picture 1" descr="The Voyages of Zheng He: Zheng He’s ocean voyages were remarkable. Some of his ships, like the one shown here, were among the largest in the world at the time. The picture shows a sailing ship built to make ocean voyages. Zheng He's ships were among the largest of the time. The ship pictured was more than 300 feet long and carried about 500 people. Sailors grew vegetables and brought livestock aboard. Zheng He brought back exotic animals like giraffes from Africa."/>
          <p:cNvPicPr>
            <a:picLocks noChangeAspect="1" noChangeArrowheads="1"/>
          </p:cNvPicPr>
          <p:nvPr/>
        </p:nvPicPr>
        <p:blipFill>
          <a:blip r:embed="rId2" cstate="print"/>
          <a:srcRect/>
          <a:stretch>
            <a:fillRect/>
          </a:stretch>
        </p:blipFill>
        <p:spPr bwMode="auto">
          <a:xfrm>
            <a:off x="0" y="114300"/>
            <a:ext cx="9144000" cy="6743700"/>
          </a:xfrm>
          <a:prstGeom prst="rect">
            <a:avLst/>
          </a:prstGeom>
          <a:noFill/>
        </p:spPr>
      </p:pic>
      <p:pic>
        <p:nvPicPr>
          <p:cNvPr id="41987" name="Picture 3" descr="http://my.hrw.com/apps/alchemy/editors/htmlarea/images/ed_format_bold.gif"/>
          <p:cNvPicPr>
            <a:picLocks noChangeAspect="1" noChangeArrowheads="1"/>
          </p:cNvPicPr>
          <p:nvPr/>
        </p:nvPicPr>
        <p:blipFill>
          <a:blip r:embed="rId3" cstate="print"/>
          <a:srcRect/>
          <a:stretch>
            <a:fillRect/>
          </a:stretch>
        </p:blipFill>
        <p:spPr bwMode="auto">
          <a:xfrm>
            <a:off x="0" y="0"/>
            <a:ext cx="171450" cy="171450"/>
          </a:xfrm>
          <a:prstGeom prst="rect">
            <a:avLst/>
          </a:prstGeom>
          <a:noFill/>
        </p:spPr>
      </p:pic>
      <p:pic>
        <p:nvPicPr>
          <p:cNvPr id="41988" name="Picture 4" descr="http://my.hrw.com/apps/alchemy/editors/htmlarea/images/ed_format_italic.gif"/>
          <p:cNvPicPr>
            <a:picLocks noChangeAspect="1" noChangeArrowheads="1"/>
          </p:cNvPicPr>
          <p:nvPr/>
        </p:nvPicPr>
        <p:blipFill>
          <a:blip r:embed="rId4" cstate="print"/>
          <a:srcRect/>
          <a:stretch>
            <a:fillRect/>
          </a:stretch>
        </p:blipFill>
        <p:spPr bwMode="auto">
          <a:xfrm>
            <a:off x="0" y="0"/>
            <a:ext cx="171450" cy="171450"/>
          </a:xfrm>
          <a:prstGeom prst="rect">
            <a:avLst/>
          </a:prstGeom>
          <a:noFill/>
        </p:spPr>
      </p:pic>
      <p:pic>
        <p:nvPicPr>
          <p:cNvPr id="41989" name="Picture 5" descr="http://my.hrw.com/apps/alchemy/editors/htmlarea/images/ed_format_underline.gif"/>
          <p:cNvPicPr>
            <a:picLocks noChangeAspect="1" noChangeArrowheads="1"/>
          </p:cNvPicPr>
          <p:nvPr/>
        </p:nvPicPr>
        <p:blipFill>
          <a:blip r:embed="rId5" cstate="print"/>
          <a:srcRect/>
          <a:stretch>
            <a:fillRect/>
          </a:stretch>
        </p:blipFill>
        <p:spPr bwMode="auto">
          <a:xfrm>
            <a:off x="0" y="0"/>
            <a:ext cx="171450" cy="171450"/>
          </a:xfrm>
          <a:prstGeom prst="rect">
            <a:avLst/>
          </a:prstGeom>
          <a:noFill/>
        </p:spPr>
      </p:pic>
      <p:pic>
        <p:nvPicPr>
          <p:cNvPr id="41990" name="Picture 6" descr="http://my.hrw.com/images/icons/icon_save.gif"/>
          <p:cNvPicPr>
            <a:picLocks noChangeAspect="1" noChangeArrowheads="1"/>
          </p:cNvPicPr>
          <p:nvPr/>
        </p:nvPicPr>
        <p:blipFill>
          <a:blip r:embed="rId6" cstate="print"/>
          <a:srcRect/>
          <a:stretch>
            <a:fillRect/>
          </a:stretch>
        </p:blipFill>
        <p:spPr bwMode="auto">
          <a:xfrm>
            <a:off x="0" y="0"/>
            <a:ext cx="133350" cy="133350"/>
          </a:xfrm>
          <a:prstGeom prst="rect">
            <a:avLst/>
          </a:prstGeom>
          <a:noFill/>
        </p:spPr>
      </p:pic>
      <p:pic>
        <p:nvPicPr>
          <p:cNvPr id="41991" name="Picture 7" descr="http://my.hrw.com/images/icons/icon_print.gif"/>
          <p:cNvPicPr>
            <a:picLocks noChangeAspect="1" noChangeArrowheads="1"/>
          </p:cNvPicPr>
          <p:nvPr/>
        </p:nvPicPr>
        <p:blipFill>
          <a:blip r:embed="rId7" cstate="print"/>
          <a:srcRect/>
          <a:stretch>
            <a:fillRect/>
          </a:stretch>
        </p:blipFill>
        <p:spPr bwMode="auto">
          <a:xfrm>
            <a:off x="0" y="0"/>
            <a:ext cx="142875" cy="133350"/>
          </a:xfrm>
          <a:prstGeom prst="rect">
            <a:avLst/>
          </a:prstGeom>
          <a:noFill/>
        </p:spPr>
      </p:pic>
      <p:pic>
        <p:nvPicPr>
          <p:cNvPr id="41993" name="Picture 9" descr="http://my.hrw.com/images/points/1.gif"/>
          <p:cNvPicPr>
            <a:picLocks noChangeAspect="1" noChangeArrowheads="1"/>
          </p:cNvPicPr>
          <p:nvPr/>
        </p:nvPicPr>
        <p:blipFill>
          <a:blip r:embed="rId8"/>
          <a:srcRect/>
          <a:stretch>
            <a:fillRect/>
          </a:stretch>
        </p:blipFill>
        <p:spPr bwMode="auto">
          <a:xfrm>
            <a:off x="0" y="0"/>
            <a:ext cx="9525" cy="9525"/>
          </a:xfrm>
          <a:prstGeom prst="rect">
            <a:avLst/>
          </a:prstGeom>
          <a:noFill/>
        </p:spPr>
      </p:pic>
      <p:pic>
        <p:nvPicPr>
          <p:cNvPr id="41994" name="Picture 10" descr="http://my.hrw.com/images/points/1.gif"/>
          <p:cNvPicPr>
            <a:picLocks noChangeAspect="1" noChangeArrowheads="1"/>
          </p:cNvPicPr>
          <p:nvPr/>
        </p:nvPicPr>
        <p:blipFill>
          <a:blip r:embed="rId8"/>
          <a:srcRect/>
          <a:stretch>
            <a:fillRect/>
          </a:stretch>
        </p:blipFill>
        <p:spPr bwMode="auto">
          <a:xfrm>
            <a:off x="0" y="0"/>
            <a:ext cx="9525" cy="95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Terms and </a:t>
            </a:r>
            <a:r>
              <a:rPr lang="en-US" b="1" dirty="0" smtClean="0"/>
              <a:t>People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Genghis </a:t>
            </a:r>
            <a:r>
              <a:rPr lang="en-US" dirty="0" smtClean="0"/>
              <a:t>Khan </a:t>
            </a:r>
            <a:r>
              <a:rPr lang="en-US" dirty="0" smtClean="0"/>
              <a:t>-</a:t>
            </a:r>
            <a:r>
              <a:rPr lang="en-US" dirty="0" smtClean="0"/>
              <a:t>Ruler of the Mongols, he led his people in attacks against China and against other parts of Asia. His name means "universal leader." </a:t>
            </a:r>
            <a:endParaRPr lang="en-US" dirty="0" smtClean="0"/>
          </a:p>
          <a:p>
            <a:pPr>
              <a:buNone/>
            </a:pPr>
            <a:endParaRPr lang="en-US" dirty="0" smtClean="0"/>
          </a:p>
          <a:p>
            <a:pPr>
              <a:buNone/>
            </a:pPr>
            <a:r>
              <a:rPr lang="en-US" dirty="0" smtClean="0"/>
              <a:t>Kublai Khan -</a:t>
            </a:r>
            <a:r>
              <a:rPr lang="en-US" dirty="0" smtClean="0"/>
              <a:t>Mongol ruler, he completed the conquest of China and founded the Yuan dynasty.  </a:t>
            </a:r>
            <a:endParaRPr lang="en-US" dirty="0" smtClean="0"/>
          </a:p>
          <a:p>
            <a:pPr>
              <a:buNone/>
            </a:pPr>
            <a:endParaRPr lang="en-US" dirty="0" smtClean="0"/>
          </a:p>
          <a:p>
            <a:pPr>
              <a:buNone/>
            </a:pPr>
            <a:r>
              <a:rPr lang="en-US" dirty="0" err="1" smtClean="0"/>
              <a:t>Zheng</a:t>
            </a:r>
            <a:r>
              <a:rPr lang="en-US" dirty="0" smtClean="0"/>
              <a:t> </a:t>
            </a:r>
            <a:r>
              <a:rPr lang="en-US" dirty="0" smtClean="0"/>
              <a:t>He -</a:t>
            </a:r>
            <a:r>
              <a:rPr lang="en-US" dirty="0" smtClean="0"/>
              <a:t>Chinese admiral during the Ming Dynasty, he led great voyages that spread China’s fame throughout Asia. </a:t>
            </a:r>
            <a:endParaRPr lang="en-US" dirty="0" smtClean="0"/>
          </a:p>
          <a:p>
            <a:pPr>
              <a:buNone/>
            </a:pPr>
            <a:endParaRPr lang="en-US" dirty="0" smtClean="0"/>
          </a:p>
          <a:p>
            <a:pPr>
              <a:buNone/>
            </a:pPr>
            <a:r>
              <a:rPr lang="en-US" dirty="0" smtClean="0"/>
              <a:t>Isolationism -a policy of avoiding contact with other countries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Ming </a:t>
            </a:r>
            <a:r>
              <a:rPr lang="en-US" b="1" dirty="0" smtClean="0"/>
              <a:t>Dynasty</a:t>
            </a:r>
            <a:endParaRPr lang="en-US" dirty="0"/>
          </a:p>
        </p:txBody>
      </p:sp>
      <p:sp>
        <p:nvSpPr>
          <p:cNvPr id="3" name="Content Placeholder 2"/>
          <p:cNvSpPr>
            <a:spLocks noGrp="1"/>
          </p:cNvSpPr>
          <p:nvPr>
            <p:ph idx="1"/>
          </p:nvPr>
        </p:nvSpPr>
        <p:spPr/>
        <p:txBody>
          <a:bodyPr>
            <a:normAutofit lnSpcReduction="10000"/>
          </a:bodyPr>
          <a:lstStyle/>
          <a:p>
            <a:r>
              <a:rPr lang="en-US" dirty="0" smtClean="0"/>
              <a:t>After </a:t>
            </a:r>
            <a:r>
              <a:rPr lang="en-US" dirty="0" smtClean="0"/>
              <a:t>his army defeated the Mongols, Zhu </a:t>
            </a:r>
            <a:r>
              <a:rPr lang="en-US" dirty="0" err="1" smtClean="0"/>
              <a:t>Yuanzhang</a:t>
            </a:r>
            <a:r>
              <a:rPr lang="en-US" dirty="0" smtClean="0"/>
              <a:t> became emperor of China. The Ming dynasty that he founded ruled China from 1368 to 1644—nearly 300 years. Ming China proved to be one of the most stable and prosperous times in Chinese history. The Ming expanded China's fame overseas and sponsored incredible building projects across China</a:t>
            </a:r>
            <a:r>
              <a:rPr lang="en-US" dirty="0" smtClean="0"/>
              <a:t>.</a:t>
            </a:r>
            <a:r>
              <a:rPr lang="en-US" dirty="0" smtClean="0"/>
              <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Great Sea </a:t>
            </a:r>
            <a:r>
              <a:rPr lang="en-US" b="1" dirty="0" smtClean="0"/>
              <a:t>Voyages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t>During </a:t>
            </a:r>
            <a:r>
              <a:rPr lang="en-US" dirty="0" smtClean="0"/>
              <a:t>the Ming dynasty, the Chinese improved their ships and their sailing skills. The greatest sailor of the period was </a:t>
            </a:r>
            <a:r>
              <a:rPr lang="en-US" b="1" dirty="0" err="1" smtClean="0"/>
              <a:t>Zheng</a:t>
            </a:r>
            <a:r>
              <a:rPr lang="en-US" b="1" dirty="0" smtClean="0"/>
              <a:t> He</a:t>
            </a:r>
            <a:r>
              <a:rPr lang="en-US" dirty="0" smtClean="0"/>
              <a:t> (</a:t>
            </a:r>
            <a:r>
              <a:rPr lang="en-US" dirty="0" err="1" smtClean="0"/>
              <a:t>juhng</a:t>
            </a:r>
            <a:r>
              <a:rPr lang="en-US" dirty="0" smtClean="0"/>
              <a:t> HUH). Between 1405 and 1433, he led seven grand voyages to places around Asia. </a:t>
            </a:r>
            <a:r>
              <a:rPr lang="en-US" dirty="0" err="1" smtClean="0"/>
              <a:t>Zheng</a:t>
            </a:r>
            <a:r>
              <a:rPr lang="en-US" dirty="0" smtClean="0"/>
              <a:t> He's fleets were huge. One included more than 60 ships and 25,000 sailors. Some of the ships were gigantic too, perhaps more than 300 feet long. That is longer than a football field!      </a:t>
            </a:r>
            <a:endParaRPr lang="en-US" dirty="0" smtClean="0"/>
          </a:p>
          <a:p>
            <a:endParaRPr lang="en-US" dirty="0" smtClean="0"/>
          </a:p>
          <a:p>
            <a:r>
              <a:rPr lang="en-US" dirty="0" smtClean="0"/>
              <a:t>In </a:t>
            </a:r>
            <a:r>
              <a:rPr lang="en-US" dirty="0" smtClean="0"/>
              <a:t>the course of his voyages </a:t>
            </a:r>
            <a:r>
              <a:rPr lang="en-US" dirty="0" err="1" smtClean="0"/>
              <a:t>Zheng</a:t>
            </a:r>
            <a:r>
              <a:rPr lang="en-US" dirty="0" smtClean="0"/>
              <a:t> He sailed his fleet throughout the Indian Ocean. He sailed as far west as the Persian Gulf and the easternmost coast of Africa.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dirty="0" smtClean="0"/>
              <a:t>Everywhere his ships landed, </a:t>
            </a:r>
            <a:r>
              <a:rPr lang="en-US" dirty="0" err="1" smtClean="0"/>
              <a:t>Zheng</a:t>
            </a:r>
            <a:r>
              <a:rPr lang="en-US" dirty="0" smtClean="0"/>
              <a:t> He presented leaders with beautiful gifts from China. He boasted about his country and encouraged foreign leaders to send gifts to China's emperor. From one voyage, </a:t>
            </a:r>
            <a:r>
              <a:rPr lang="en-US" dirty="0" err="1" smtClean="0"/>
              <a:t>Zheng</a:t>
            </a:r>
            <a:r>
              <a:rPr lang="en-US" dirty="0" smtClean="0"/>
              <a:t> He returned to China with representatives of some 30 nations, sent by their leaders to honor the emperor. He also brought goods and stories back to China.</a:t>
            </a:r>
          </a:p>
          <a:p>
            <a:r>
              <a:rPr lang="en-US" dirty="0" smtClean="0"/>
              <a:t>     </a:t>
            </a:r>
            <a:r>
              <a:rPr lang="en-US" dirty="0" err="1" smtClean="0"/>
              <a:t>Zheng</a:t>
            </a:r>
            <a:r>
              <a:rPr lang="en-US" dirty="0" smtClean="0"/>
              <a:t> He's voyages rank among the most impressive in the history of seafaring. Although they did not lead to the creation of new trade routes or the exploration of new lands, they served as a clear sign of China's power.</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Great </a:t>
            </a:r>
            <a:r>
              <a:rPr lang="en-US" b="1" dirty="0" smtClean="0"/>
              <a:t>Building Projects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smtClean="0"/>
              <a:t>Ming were also known for their grand building projects. Many of these projects were designed to impress both the Chinese people and their enemies to the north.</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211763"/>
          </a:xfrm>
        </p:spPr>
        <p:txBody>
          <a:bodyPr>
            <a:normAutofit/>
          </a:bodyPr>
          <a:lstStyle/>
          <a:p>
            <a:r>
              <a:rPr lang="en-US" dirty="0" smtClean="0"/>
              <a:t>  In Beijing, for example, Ming emperors built the Forbidden City. This amazing palace complex included hundreds of imperial residences, temples, and other government buildings. Within the buildings were some 9,000 rooms. The name “Forbidden City” came from the fact that the common people were not even allowed to enter the complex. For centuries, this city within a city was a symbol of China's glory.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228754" y="1600201"/>
          <a:ext cx="6686492" cy="4525960"/>
        </p:xfrm>
        <a:graphic>
          <a:graphicData uri="http://schemas.openxmlformats.org/drawingml/2006/table">
            <a:tbl>
              <a:tblPr/>
              <a:tblGrid>
                <a:gridCol w="3105434"/>
                <a:gridCol w="2823122"/>
                <a:gridCol w="189484"/>
                <a:gridCol w="189484"/>
                <a:gridCol w="189484"/>
                <a:gridCol w="189484"/>
              </a:tblGrid>
              <a:tr h="417045">
                <a:tc>
                  <a:txBody>
                    <a:bodyPr/>
                    <a:lstStyle/>
                    <a:p>
                      <a:endParaRPr lang="en-US" sz="1600"/>
                    </a:p>
                  </a:txBody>
                  <a:tcPr marL="0" marR="0" marT="0" marB="170920">
                    <a:lnL>
                      <a:noFill/>
                    </a:lnL>
                    <a:lnR>
                      <a:noFill/>
                    </a:lnR>
                    <a:lnT>
                      <a:noFill/>
                    </a:lnT>
                    <a:lnB>
                      <a:noFill/>
                    </a:lnB>
                  </a:tcPr>
                </a:tc>
                <a:tc>
                  <a:txBody>
                    <a:bodyPr/>
                    <a:lstStyle/>
                    <a:p>
                      <a:endParaRPr lang="en-US" sz="1600"/>
                    </a:p>
                  </a:txBody>
                  <a:tcPr marL="82042" marR="82042" marT="41021" marB="41021">
                    <a:lnL>
                      <a:noFill/>
                    </a:lnL>
                  </a:tcPr>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r>
              <a:tr h="328166">
                <a:tc>
                  <a:txBody>
                    <a:bodyPr/>
                    <a:lstStyle/>
                    <a:p>
                      <a:endParaRPr lang="en-US" sz="1600"/>
                    </a:p>
                  </a:txBody>
                  <a:tcPr marL="0" marR="0" marT="0" marB="0">
                    <a:lnL>
                      <a:noFill/>
                    </a:lnL>
                    <a:lnR>
                      <a:noFill/>
                    </a:lnR>
                    <a:lnT>
                      <a:noFill/>
                    </a:lnT>
                    <a:lnB>
                      <a:noFill/>
                    </a:lnB>
                  </a:tcPr>
                </a:tc>
                <a:tc>
                  <a:txBody>
                    <a:bodyPr/>
                    <a:lstStyle/>
                    <a:p>
                      <a:endParaRPr lang="en-US" sz="1600"/>
                    </a:p>
                  </a:txBody>
                  <a:tcPr marL="82042" marR="82042" marT="41021" marB="41021">
                    <a:lnL>
                      <a:noFill/>
                    </a:lnL>
                  </a:tcPr>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r>
              <a:tr h="417045">
                <a:tc>
                  <a:txBody>
                    <a:bodyPr/>
                    <a:lstStyle/>
                    <a:p>
                      <a:endParaRPr lang="en-US" sz="1600"/>
                    </a:p>
                  </a:txBody>
                  <a:tcPr marL="85460" marR="85460" marT="170920" marB="0">
                    <a:lnL>
                      <a:noFill/>
                    </a:lnL>
                    <a:lnR>
                      <a:noFill/>
                    </a:lnR>
                    <a:lnT>
                      <a:noFill/>
                    </a:lnT>
                    <a:lnB>
                      <a:noFill/>
                    </a:lnB>
                    <a:solidFill>
                      <a:srgbClr val="FFFFCC"/>
                    </a:solidFill>
                  </a:tcPr>
                </a:tc>
                <a:tc>
                  <a:txBody>
                    <a:bodyPr/>
                    <a:lstStyle/>
                    <a:p>
                      <a:endParaRPr lang="en-US" sz="1600"/>
                    </a:p>
                  </a:txBody>
                  <a:tcPr marL="82042" marR="82042" marT="41021" marB="41021">
                    <a:lnL>
                      <a:noFill/>
                    </a:lnL>
                  </a:tcPr>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r>
              <a:tr h="328166">
                <a:tc>
                  <a:txBody>
                    <a:bodyPr/>
                    <a:lstStyle/>
                    <a:p>
                      <a:endParaRPr lang="en-US" sz="1600"/>
                    </a:p>
                  </a:txBody>
                  <a:tcPr marL="0" marR="0" marT="0" marB="0" anchor="b">
                    <a:lnL>
                      <a:noFill/>
                    </a:lnL>
                    <a:lnR>
                      <a:noFill/>
                    </a:lnR>
                    <a:lnT>
                      <a:noFill/>
                    </a:lnT>
                    <a:lnB>
                      <a:noFill/>
                    </a:lnB>
                    <a:solidFill>
                      <a:srgbClr val="FFFFCC"/>
                    </a:solidFill>
                  </a:tcPr>
                </a:tc>
                <a:tc>
                  <a:txBody>
                    <a:bodyPr/>
                    <a:lstStyle/>
                    <a:p>
                      <a:endParaRPr lang="en-US" sz="1600"/>
                    </a:p>
                  </a:txBody>
                  <a:tcPr marL="0" marR="0" marT="0" marB="0" anchor="b">
                    <a:lnL>
                      <a:noFill/>
                    </a:lnL>
                    <a:lnR>
                      <a:noFill/>
                    </a:lnR>
                    <a:lnB>
                      <a:noFill/>
                    </a:lnB>
                    <a:solidFill>
                      <a:srgbClr val="FFFFCC"/>
                    </a:solidFill>
                  </a:tcPr>
                </a:tc>
                <a:tc>
                  <a:txBody>
                    <a:bodyPr/>
                    <a:lstStyle/>
                    <a:p>
                      <a:endParaRPr lang="en-US" sz="1600"/>
                    </a:p>
                  </a:txBody>
                  <a:tcPr marL="82042" marR="82042" marT="41021" marB="41021">
                    <a:lnL>
                      <a:noFill/>
                    </a:lnL>
                  </a:tcPr>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r>
              <a:tr h="328166">
                <a:tc>
                  <a:txBody>
                    <a:bodyPr/>
                    <a:lstStyle/>
                    <a:p>
                      <a:r>
                        <a:rPr lang="en-US" sz="1600"/>
                        <a:t>ANALYZING VISUALS</a:t>
                      </a:r>
                    </a:p>
                  </a:txBody>
                  <a:tcPr marL="0" marR="0" marT="0" marB="0">
                    <a:lnL>
                      <a:noFill/>
                    </a:lnL>
                    <a:lnR>
                      <a:noFill/>
                    </a:lnR>
                    <a:lnT>
                      <a:noFill/>
                    </a:lnT>
                    <a:lnB>
                      <a:noFill/>
                    </a:lnB>
                    <a:solidFill>
                      <a:srgbClr val="CC9966"/>
                    </a:solidFill>
                  </a:tcPr>
                </a:tc>
                <a:tc>
                  <a:txBody>
                    <a:bodyPr/>
                    <a:lstStyle/>
                    <a:p>
                      <a:endParaRPr lang="en-US" sz="1600"/>
                    </a:p>
                  </a:txBody>
                  <a:tcPr marL="82042" marR="82042" marT="41021" marB="41021">
                    <a:lnL>
                      <a:noFill/>
                    </a:lnL>
                    <a:lnT>
                      <a:noFill/>
                    </a:lnT>
                  </a:tcPr>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r>
              <a:tr h="328166">
                <a:tc gridSpan="2">
                  <a:txBody>
                    <a:bodyPr/>
                    <a:lstStyle/>
                    <a:p>
                      <a:endParaRPr lang="en-US" sz="1600"/>
                    </a:p>
                  </a:txBody>
                  <a:tcPr marL="0" marR="0" marT="0" marB="0">
                    <a:lnL>
                      <a:noFill/>
                    </a:lnL>
                    <a:lnR>
                      <a:noFill/>
                    </a:lnR>
                    <a:lnT>
                      <a:noFill/>
                    </a:lnT>
                    <a:lnB>
                      <a:noFill/>
                    </a:lnB>
                    <a:solidFill>
                      <a:srgbClr val="FFFFCC"/>
                    </a:solidFill>
                  </a:tcPr>
                </a:tc>
                <a:tc hMerge="1">
                  <a:txBody>
                    <a:bodyPr/>
                    <a:lstStyle/>
                    <a:p>
                      <a:endParaRPr lang="en-US"/>
                    </a:p>
                  </a:txBody>
                  <a:tcPr/>
                </a:tc>
                <a:tc>
                  <a:txBody>
                    <a:bodyPr/>
                    <a:lstStyle/>
                    <a:p>
                      <a:endParaRPr lang="en-US" sz="1600"/>
                    </a:p>
                  </a:txBody>
                  <a:tcPr marL="82042" marR="82042" marT="41021" marB="41021">
                    <a:lnL>
                      <a:noFill/>
                    </a:lnL>
                  </a:tcPr>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r>
              <a:tr h="738375">
                <a:tc>
                  <a:txBody>
                    <a:bodyPr/>
                    <a:lstStyle/>
                    <a:p>
                      <a:r>
                        <a:rPr lang="en-US" sz="1600"/>
                        <a:t>How did the Forbidden City show the power and importance of the emperor?</a:t>
                      </a:r>
                    </a:p>
                  </a:txBody>
                  <a:tcPr marL="0" marR="0" marT="0" marB="0">
                    <a:lnL>
                      <a:noFill/>
                    </a:lnL>
                    <a:lnR>
                      <a:noFill/>
                    </a:lnR>
                    <a:lnT>
                      <a:noFill/>
                    </a:lnT>
                    <a:lnB>
                      <a:noFill/>
                    </a:lnB>
                    <a:solidFill>
                      <a:srgbClr val="FFFFFF"/>
                    </a:solidFill>
                  </a:tcPr>
                </a:tc>
                <a:tc>
                  <a:txBody>
                    <a:bodyPr/>
                    <a:lstStyle/>
                    <a:p>
                      <a:endParaRPr lang="en-US" sz="1600"/>
                    </a:p>
                  </a:txBody>
                  <a:tcPr marL="82042" marR="82042" marT="41021" marB="41021">
                    <a:lnL>
                      <a:noFill/>
                    </a:lnL>
                    <a:lnT>
                      <a:noFill/>
                    </a:lnT>
                  </a:tcPr>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r>
              <a:tr h="328166">
                <a:tc>
                  <a:txBody>
                    <a:bodyPr/>
                    <a:lstStyle/>
                    <a:p>
                      <a:endParaRPr lang="en-US" sz="1600"/>
                    </a:p>
                  </a:txBody>
                  <a:tcPr marL="0" marR="0" marT="0" marB="0">
                    <a:lnL>
                      <a:noFill/>
                    </a:lnL>
                    <a:lnR>
                      <a:noFill/>
                    </a:lnR>
                    <a:lnT>
                      <a:noFill/>
                    </a:lnT>
                    <a:lnB>
                      <a:noFill/>
                    </a:lnB>
                    <a:solidFill>
                      <a:srgbClr val="FFFFFF"/>
                    </a:solidFill>
                  </a:tcPr>
                </a:tc>
                <a:tc>
                  <a:txBody>
                    <a:bodyPr/>
                    <a:lstStyle/>
                    <a:p>
                      <a:endParaRPr lang="en-US" sz="1600"/>
                    </a:p>
                  </a:txBody>
                  <a:tcPr marL="82042" marR="82042" marT="41021" marB="41021">
                    <a:lnL>
                      <a:noFill/>
                    </a:lnL>
                  </a:tcPr>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c>
                  <a:txBody>
                    <a:bodyPr/>
                    <a:lstStyle/>
                    <a:p>
                      <a:endParaRPr lang="en-US" sz="1600"/>
                    </a:p>
                  </a:txBody>
                  <a:tcPr marL="82042" marR="82042" marT="41021" marB="41021"/>
                </a:tc>
              </a:tr>
              <a:tr h="984499">
                <a:tc>
                  <a:txBody>
                    <a:bodyPr/>
                    <a:lstStyle/>
                    <a:p>
                      <a:endParaRPr lang="en-US" sz="1600"/>
                    </a:p>
                  </a:txBody>
                  <a:tcPr marL="0" marR="0" marT="0" marB="0" anchor="ctr">
                    <a:lnL>
                      <a:noFill/>
                    </a:lnL>
                    <a:lnR>
                      <a:noFill/>
                    </a:lnR>
                    <a:lnT>
                      <a:noFill/>
                    </a:lnT>
                    <a:lnB>
                      <a:noFill/>
                    </a:lnB>
                  </a:tcPr>
                </a:tc>
                <a:tc>
                  <a:txBody>
                    <a:bodyPr/>
                    <a:lstStyle/>
                    <a:p>
                      <a:endParaRPr lang="en-US" sz="1600"/>
                    </a:p>
                  </a:txBody>
                  <a:tcPr marL="0" marR="0" marT="0" marB="0" anchor="ctr">
                    <a:lnL>
                      <a:noFill/>
                    </a:lnL>
                    <a:lnR>
                      <a:noFill/>
                    </a:lnR>
                    <a:lnB>
                      <a:noFill/>
                    </a:lnB>
                  </a:tcPr>
                </a:tc>
                <a:tc>
                  <a:txBody>
                    <a:bodyPr/>
                    <a:lstStyle/>
                    <a:p>
                      <a:endParaRPr lang="en-US" sz="1600"/>
                    </a:p>
                  </a:txBody>
                  <a:tcPr marL="0" marR="0" marT="0" marB="0" anchor="ctr">
                    <a:lnL>
                      <a:noFill/>
                    </a:lnL>
                    <a:lnR>
                      <a:noFill/>
                    </a:lnR>
                    <a:lnB>
                      <a:noFill/>
                    </a:lnB>
                  </a:tcPr>
                </a:tc>
                <a:tc>
                  <a:txBody>
                    <a:bodyPr/>
                    <a:lstStyle/>
                    <a:p>
                      <a:endParaRPr lang="en-US" sz="1600"/>
                    </a:p>
                  </a:txBody>
                  <a:tcPr marL="0" marR="0" marT="0" marB="0" anchor="ctr">
                    <a:lnL>
                      <a:noFill/>
                    </a:lnL>
                    <a:lnR>
                      <a:noFill/>
                    </a:lnR>
                    <a:lnB>
                      <a:noFill/>
                    </a:lnB>
                  </a:tcPr>
                </a:tc>
                <a:tc>
                  <a:txBody>
                    <a:bodyPr/>
                    <a:lstStyle/>
                    <a:p>
                      <a:endParaRPr lang="en-US" sz="1600"/>
                    </a:p>
                  </a:txBody>
                  <a:tcPr marL="0" marR="0" marT="0" marB="0" anchor="ctr">
                    <a:lnL>
                      <a:noFill/>
                    </a:lnL>
                    <a:lnR>
                      <a:noFill/>
                    </a:lnR>
                    <a:lnB>
                      <a:noFill/>
                    </a:lnB>
                  </a:tcPr>
                </a:tc>
                <a:tc>
                  <a:txBody>
                    <a:bodyPr/>
                    <a:lstStyle/>
                    <a:p>
                      <a:endParaRPr lang="en-US" sz="1600"/>
                    </a:p>
                    <a:p>
                      <a:r>
                        <a:rPr lang="en-US" sz="1600"/>
                        <a:t>Path: </a:t>
                      </a:r>
                    </a:p>
                  </a:txBody>
                  <a:tcPr marL="0" marR="0" marT="0" marB="0" anchor="ctr">
                    <a:lnL>
                      <a:noFill/>
                    </a:lnL>
                    <a:lnR>
                      <a:noFill/>
                    </a:lnR>
                    <a:lnB>
                      <a:noFill/>
                    </a:lnB>
                  </a:tcPr>
                </a:tc>
              </a:tr>
              <a:tr h="328166">
                <a:tc gridSpan="4">
                  <a:txBody>
                    <a:bodyPr/>
                    <a:lstStyle/>
                    <a:p>
                      <a:endParaRPr lang="en-US" sz="1600"/>
                    </a:p>
                  </a:txBody>
                  <a:tcPr marL="0" marR="0" marT="0" marB="0">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600"/>
                    </a:p>
                  </a:txBody>
                  <a:tcPr marL="0" marR="0" marT="0" marB="0">
                    <a:lnL>
                      <a:noFill/>
                    </a:lnL>
                    <a:lnR>
                      <a:noFill/>
                    </a:lnR>
                    <a:lnT>
                      <a:noFill/>
                    </a:lnT>
                    <a:lnB>
                      <a:noFill/>
                    </a:lnB>
                  </a:tcPr>
                </a:tc>
                <a:tc>
                  <a:txBody>
                    <a:bodyPr/>
                    <a:lstStyle/>
                    <a:p>
                      <a:endParaRPr lang="en-US" sz="1600" dirty="0"/>
                    </a:p>
                  </a:txBody>
                  <a:tcPr marL="82042" marR="82042" marT="41021" marB="41021">
                    <a:lnL>
                      <a:noFill/>
                    </a:lnL>
                    <a:lnT>
                      <a:noFill/>
                    </a:lnT>
                  </a:tcPr>
                </a:tc>
              </a:tr>
            </a:tbl>
          </a:graphicData>
        </a:graphic>
      </p:graphicFrame>
      <p:pic>
        <p:nvPicPr>
          <p:cNvPr id="52225" name="Picture 1" descr="The Forbidden City: The Forbidden City is not actually a city. It’s a huge complex of almost 1,000 buildings in the heart of China’s capital. The Forbidden City was built for the emperor, his family, his court, and his servants, and ordinary people were forbidden from entering. The Forbidden City is pictured in the background. The Forbidden City’s main buildings were built of wood and featured goldcolored tile roofs that could only be used for the emperor’s buildings. The crowds of government and military officials who gathered to watch ceremonies were carefully lined up according to their ranks.  The emperor is being carried by many men. Sometimes, the emperor was carried on a special seat called a palanquin as his officers lined the route. His officers line his route. On the right side of the picture stands the Hall of Supreme Harmony. The Hall of Supreme Harmony is the largest building in the Forbidden City. Grand celebrations for important holidays, like the emperor’s birthday and the New Year, were held there."/>
          <p:cNvPicPr>
            <a:picLocks noChangeAspect="1" noChangeArrowheads="1"/>
          </p:cNvPicPr>
          <p:nvPr/>
        </p:nvPicPr>
        <p:blipFill>
          <a:blip r:embed="rId2" cstate="print"/>
          <a:srcRect/>
          <a:stretch>
            <a:fillRect/>
          </a:stretch>
        </p:blipFill>
        <p:spPr bwMode="auto">
          <a:xfrm>
            <a:off x="0" y="914400"/>
            <a:ext cx="8990103" cy="5095875"/>
          </a:xfrm>
          <a:prstGeom prst="rect">
            <a:avLst/>
          </a:prstGeom>
          <a:noFill/>
        </p:spPr>
      </p:pic>
      <p:pic>
        <p:nvPicPr>
          <p:cNvPr id="52227" name="Picture 3" descr="http://my.hrw.com/apps/alchemy/editors/htmlarea/images/ed_format_bold.gif"/>
          <p:cNvPicPr>
            <a:picLocks noChangeAspect="1" noChangeArrowheads="1"/>
          </p:cNvPicPr>
          <p:nvPr/>
        </p:nvPicPr>
        <p:blipFill>
          <a:blip r:embed="rId3" cstate="print"/>
          <a:srcRect/>
          <a:stretch>
            <a:fillRect/>
          </a:stretch>
        </p:blipFill>
        <p:spPr bwMode="auto">
          <a:xfrm>
            <a:off x="0" y="0"/>
            <a:ext cx="171450" cy="171450"/>
          </a:xfrm>
          <a:prstGeom prst="rect">
            <a:avLst/>
          </a:prstGeom>
          <a:noFill/>
        </p:spPr>
      </p:pic>
      <p:pic>
        <p:nvPicPr>
          <p:cNvPr id="52228" name="Picture 4" descr="http://my.hrw.com/apps/alchemy/editors/htmlarea/images/ed_format_italic.gif"/>
          <p:cNvPicPr>
            <a:picLocks noChangeAspect="1" noChangeArrowheads="1"/>
          </p:cNvPicPr>
          <p:nvPr/>
        </p:nvPicPr>
        <p:blipFill>
          <a:blip r:embed="rId4" cstate="print"/>
          <a:srcRect/>
          <a:stretch>
            <a:fillRect/>
          </a:stretch>
        </p:blipFill>
        <p:spPr bwMode="auto">
          <a:xfrm>
            <a:off x="0" y="0"/>
            <a:ext cx="171450" cy="171450"/>
          </a:xfrm>
          <a:prstGeom prst="rect">
            <a:avLst/>
          </a:prstGeom>
          <a:noFill/>
        </p:spPr>
      </p:pic>
      <p:pic>
        <p:nvPicPr>
          <p:cNvPr id="52229" name="Picture 5" descr="http://my.hrw.com/apps/alchemy/editors/htmlarea/images/ed_format_underline.gif"/>
          <p:cNvPicPr>
            <a:picLocks noChangeAspect="1" noChangeArrowheads="1"/>
          </p:cNvPicPr>
          <p:nvPr/>
        </p:nvPicPr>
        <p:blipFill>
          <a:blip r:embed="rId5" cstate="print"/>
          <a:srcRect/>
          <a:stretch>
            <a:fillRect/>
          </a:stretch>
        </p:blipFill>
        <p:spPr bwMode="auto">
          <a:xfrm>
            <a:off x="0" y="0"/>
            <a:ext cx="171450" cy="171450"/>
          </a:xfrm>
          <a:prstGeom prst="rect">
            <a:avLst/>
          </a:prstGeom>
          <a:noFill/>
        </p:spPr>
      </p:pic>
      <p:pic>
        <p:nvPicPr>
          <p:cNvPr id="52230" name="Picture 6" descr="http://my.hrw.com/images/icons/icon_save.gif"/>
          <p:cNvPicPr>
            <a:picLocks noChangeAspect="1" noChangeArrowheads="1"/>
          </p:cNvPicPr>
          <p:nvPr/>
        </p:nvPicPr>
        <p:blipFill>
          <a:blip r:embed="rId6" cstate="print"/>
          <a:srcRect/>
          <a:stretch>
            <a:fillRect/>
          </a:stretch>
        </p:blipFill>
        <p:spPr bwMode="auto">
          <a:xfrm>
            <a:off x="0" y="0"/>
            <a:ext cx="133350" cy="133350"/>
          </a:xfrm>
          <a:prstGeom prst="rect">
            <a:avLst/>
          </a:prstGeom>
          <a:noFill/>
        </p:spPr>
      </p:pic>
      <p:pic>
        <p:nvPicPr>
          <p:cNvPr id="52231" name="Picture 7" descr="http://my.hrw.com/images/icons/icon_print.gif"/>
          <p:cNvPicPr>
            <a:picLocks noChangeAspect="1" noChangeArrowheads="1"/>
          </p:cNvPicPr>
          <p:nvPr/>
        </p:nvPicPr>
        <p:blipFill>
          <a:blip r:embed="rId7" cstate="print"/>
          <a:srcRect/>
          <a:stretch>
            <a:fillRect/>
          </a:stretch>
        </p:blipFill>
        <p:spPr bwMode="auto">
          <a:xfrm>
            <a:off x="0" y="0"/>
            <a:ext cx="142875" cy="133350"/>
          </a:xfrm>
          <a:prstGeom prst="rect">
            <a:avLst/>
          </a:prstGeom>
          <a:noFill/>
        </p:spPr>
      </p:pic>
      <p:pic>
        <p:nvPicPr>
          <p:cNvPr id="52233" name="Picture 9" descr="http://my.hrw.com/images/points/1.gif"/>
          <p:cNvPicPr>
            <a:picLocks noChangeAspect="1" noChangeArrowheads="1"/>
          </p:cNvPicPr>
          <p:nvPr/>
        </p:nvPicPr>
        <p:blipFill>
          <a:blip r:embed="rId8"/>
          <a:srcRect/>
          <a:stretch>
            <a:fillRect/>
          </a:stretch>
        </p:blipFill>
        <p:spPr bwMode="auto">
          <a:xfrm>
            <a:off x="0" y="0"/>
            <a:ext cx="9525" cy="952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Ming rulers also directed the restoration of the famous Great Wall of China. Large numbers of soldiers and peasants worked to rebuild collapsed portions of walls, connect existing walls, and build new ones. The result was a construction feat unmatched in history. The wall was more than 2,000 miles long. It would reach from San Diego to New York! The wall was about 25 feet high and, at the top, 12 feet wide. Protected by the wall—and the soldiers who stood guard along it—the Chinese people felt safe from invasions by the northern tribes.</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China Under the </a:t>
            </a:r>
            <a:r>
              <a:rPr lang="en-US" b="1" dirty="0" smtClean="0"/>
              <a:t>Ming</a:t>
            </a:r>
            <a:endParaRPr lang="en-US" dirty="0"/>
          </a:p>
        </p:txBody>
      </p:sp>
      <p:sp>
        <p:nvSpPr>
          <p:cNvPr id="3" name="Content Placeholder 2"/>
          <p:cNvSpPr>
            <a:spLocks noGrp="1"/>
          </p:cNvSpPr>
          <p:nvPr>
            <p:ph idx="1"/>
          </p:nvPr>
        </p:nvSpPr>
        <p:spPr/>
        <p:txBody>
          <a:bodyPr>
            <a:normAutofit/>
          </a:bodyPr>
          <a:lstStyle/>
          <a:p>
            <a:r>
              <a:rPr lang="en-US" dirty="0" smtClean="0"/>
              <a:t>During </a:t>
            </a:r>
            <a:r>
              <a:rPr lang="en-US" dirty="0" smtClean="0"/>
              <a:t>the Ming dynasty, Chinese society began to change. This change was largely due to the efforts of the Ming emperors. Having expelled the Mongols, the Ming emperors worked to eliminate all foreign influences from Chinese society. As a result, China's government and relations with other countries changed dramatically.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Government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a:t>
            </a:r>
            <a:r>
              <a:rPr lang="en-US" dirty="0" smtClean="0"/>
              <a:t>the Ming took over China, they adopted many government programs that had been created by the Tang and the Song. However, the Ming emperors were much more powerful than the Tang and Song emperors had been. They abolished the offices of some powerful officials and took a larger role in running the government themselves. These emperors fiercely protected their power, and they punished anyone whom they saw as challenging their authority.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dirty="0" smtClean="0"/>
              <a:t>Despite their personal power, though, the Ming did not disband the civil service system. Because he personally oversaw the entire government, the emperor needed officials to keep his affairs organized.</a:t>
            </a:r>
          </a:p>
          <a:p>
            <a:r>
              <a:rPr lang="en-US" dirty="0" smtClean="0"/>
              <a:t>     The Ming also used examinations to appoint censors. These officials were sent throughout China to investigate the behavior of local leaders and to judge the quality of schools and other institutions. Censors had existed for many years in China, but under the Ming their power and influence grew</a:t>
            </a:r>
            <a:r>
              <a:rPr lang="en-US" dirty="0" smtClean="0"/>
              <a:t>.</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sz="4000" dirty="0" smtClean="0"/>
              <a:t>The Chinese were ruled by foreigners during the Yuan dynasty, but they threw off Mongol rule and prospered during the Ming dynasty</a:t>
            </a:r>
            <a:r>
              <a:rPr lang="en-US" sz="4000" dirty="0" smtClean="0"/>
              <a:t>.</a:t>
            </a:r>
            <a:endParaRPr lang="en-US" dirty="0"/>
          </a:p>
        </p:txBody>
      </p:sp>
      <p:sp>
        <p:nvSpPr>
          <p:cNvPr id="3" name="Content Placeholder 2"/>
          <p:cNvSpPr>
            <a:spLocks noGrp="1"/>
          </p:cNvSpPr>
          <p:nvPr>
            <p:ph idx="1"/>
          </p:nvPr>
        </p:nvSpPr>
        <p:spPr>
          <a:xfrm>
            <a:off x="457200" y="2819400"/>
            <a:ext cx="8686800" cy="4038600"/>
          </a:xfrm>
        </p:spPr>
        <p:txBody>
          <a:bodyPr>
            <a:normAutofit fontScale="85000" lnSpcReduction="10000"/>
          </a:bodyPr>
          <a:lstStyle/>
          <a:p>
            <a:r>
              <a:rPr lang="en-US" dirty="0" smtClean="0"/>
              <a:t>1. The </a:t>
            </a:r>
            <a:r>
              <a:rPr lang="en-US" dirty="0" smtClean="0"/>
              <a:t>Mongol Empire included China, and the Mongols ruled China as the Yuan dynasty</a:t>
            </a:r>
            <a:r>
              <a:rPr lang="en-US" dirty="0" smtClean="0"/>
              <a:t>.</a:t>
            </a:r>
          </a:p>
          <a:p>
            <a:endParaRPr lang="en-US" dirty="0" smtClean="0"/>
          </a:p>
          <a:p>
            <a:r>
              <a:rPr lang="en-US" dirty="0" smtClean="0"/>
              <a:t>2</a:t>
            </a:r>
            <a:r>
              <a:rPr lang="en-US" dirty="0" smtClean="0"/>
              <a:t>. The </a:t>
            </a:r>
            <a:r>
              <a:rPr lang="en-US" dirty="0" smtClean="0"/>
              <a:t>Ming dynasty was a time of stability and prosperity</a:t>
            </a:r>
            <a:r>
              <a:rPr lang="en-US" dirty="0" smtClean="0"/>
              <a:t>.</a:t>
            </a:r>
          </a:p>
          <a:p>
            <a:endParaRPr lang="en-US" dirty="0" smtClean="0"/>
          </a:p>
          <a:p>
            <a:r>
              <a:rPr lang="en-US" dirty="0" smtClean="0"/>
              <a:t>3</a:t>
            </a:r>
            <a:r>
              <a:rPr lang="en-US" dirty="0" smtClean="0"/>
              <a:t>. China </a:t>
            </a:r>
            <a:r>
              <a:rPr lang="en-US" dirty="0" smtClean="0"/>
              <a:t>under the Ming saw great changes in its government and relations with other countries.</a:t>
            </a:r>
          </a:p>
          <a:p>
            <a:pPr>
              <a:buNone/>
            </a:pPr>
            <a:r>
              <a:rPr lang="en-US" dirty="0" smtClean="0"/>
              <a:t/>
            </a:r>
            <a:br>
              <a:rPr lang="en-US" dirty="0" smtClean="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Relations with Other </a:t>
            </a:r>
            <a:r>
              <a:rPr lang="en-US" b="1" dirty="0" smtClean="0"/>
              <a:t>Countries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sz="3600" dirty="0" smtClean="0"/>
              <a:t>In </a:t>
            </a:r>
            <a:r>
              <a:rPr lang="en-US" sz="3600" dirty="0" smtClean="0"/>
              <a:t>the 1430s a new Ming emperor made </a:t>
            </a:r>
            <a:r>
              <a:rPr lang="en-US" sz="3600" dirty="0" err="1" smtClean="0"/>
              <a:t>Zheng</a:t>
            </a:r>
            <a:r>
              <a:rPr lang="en-US" sz="3600" dirty="0" smtClean="0"/>
              <a:t> He return to China and dismantle his fleet. At the same time, he banned foreign trade. China entered a period of isolationism. </a:t>
            </a:r>
            <a:r>
              <a:rPr lang="en-US" sz="3600" b="1" dirty="0" smtClean="0"/>
              <a:t>Isolationism </a:t>
            </a:r>
            <a:r>
              <a:rPr lang="en-US" sz="3600" dirty="0" smtClean="0"/>
              <a:t>is a policy of avoiding contact with other countries. </a:t>
            </a:r>
          </a:p>
          <a:p>
            <a:r>
              <a:rPr lang="en-US" sz="3600" dirty="0" smtClean="0"/>
              <a:t>     In the end, this isolationism had great </a:t>
            </a:r>
            <a:r>
              <a:rPr lang="en-US" sz="3600" b="1" dirty="0" smtClean="0"/>
              <a:t>consequences</a:t>
            </a:r>
            <a:r>
              <a:rPr lang="en-US" sz="3600" dirty="0" smtClean="0"/>
              <a:t> for China. In 1644 the Ming dynasty was overthrown. By the late 1800s the Western world had made huge leaps in technological progress. Westerners were then able to gain influence in Chinese affairs. Partly due to its isolation and lack of progress, China was too weak to stop them. </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AND PREVIEW</a:t>
            </a:r>
            <a:endParaRPr lang="en-US" b="1" dirty="0"/>
          </a:p>
        </p:txBody>
      </p:sp>
      <p:sp>
        <p:nvSpPr>
          <p:cNvPr id="3" name="Content Placeholder 2"/>
          <p:cNvSpPr>
            <a:spLocks noGrp="1"/>
          </p:cNvSpPr>
          <p:nvPr>
            <p:ph idx="1"/>
          </p:nvPr>
        </p:nvSpPr>
        <p:spPr/>
        <p:txBody>
          <a:bodyPr/>
          <a:lstStyle/>
          <a:p>
            <a:r>
              <a:rPr lang="en-US" dirty="0" smtClean="0"/>
              <a:t>Under </a:t>
            </a:r>
            <a:r>
              <a:rPr lang="en-US" dirty="0" smtClean="0"/>
              <a:t>the Yuan and Ming dynasties, Chinese society changed. Eventually, the Ming began a policy of isolationism. In the next chapter you will read about Japan, another country that was isolated at times.</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Section 4 G.O.           History notebook pg 43</a:t>
            </a:r>
          </a:p>
          <a:p>
            <a:pPr>
              <a:buNone/>
            </a:pPr>
            <a:endParaRPr lang="en-US" dirty="0" smtClean="0"/>
          </a:p>
          <a:p>
            <a:pPr>
              <a:buNone/>
            </a:pPr>
            <a:r>
              <a:rPr lang="en-US" dirty="0" smtClean="0"/>
              <a:t>Identify </a:t>
            </a:r>
            <a:r>
              <a:rPr lang="en-US" dirty="0" smtClean="0"/>
              <a:t>key facts about China under the Yuan and Ming dynasties.</a:t>
            </a:r>
            <a:endParaRPr lang="en-US" dirty="0"/>
          </a:p>
        </p:txBody>
      </p:sp>
      <p:pic>
        <p:nvPicPr>
          <p:cNvPr id="58369" name="Picture 1" descr="Interactive Graphic Organizer"/>
          <p:cNvPicPr>
            <a:picLocks noChangeAspect="1" noChangeArrowheads="1"/>
          </p:cNvPicPr>
          <p:nvPr/>
        </p:nvPicPr>
        <p:blipFill>
          <a:blip r:embed="rId2" cstate="print"/>
          <a:srcRect/>
          <a:stretch>
            <a:fillRect/>
          </a:stretch>
        </p:blipFill>
        <p:spPr bwMode="auto">
          <a:xfrm>
            <a:off x="228600" y="4114800"/>
            <a:ext cx="8614833" cy="1676400"/>
          </a:xfrm>
          <a:prstGeom prst="rect">
            <a:avLst/>
          </a:prstGeom>
          <a:noFill/>
        </p:spPr>
      </p:pic>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YOU were there...</a:t>
            </a:r>
            <a:endParaRPr lang="en-US" dirty="0"/>
          </a:p>
        </p:txBody>
      </p:sp>
      <p:sp>
        <p:nvSpPr>
          <p:cNvPr id="3" name="Content Placeholder 2"/>
          <p:cNvSpPr>
            <a:spLocks noGrp="1"/>
          </p:cNvSpPr>
          <p:nvPr>
            <p:ph idx="1"/>
          </p:nvPr>
        </p:nvSpPr>
        <p:spPr/>
        <p:txBody>
          <a:bodyPr>
            <a:normAutofit lnSpcReduction="10000"/>
          </a:bodyPr>
          <a:lstStyle/>
          <a:p>
            <a:r>
              <a:rPr lang="en-US" dirty="0" smtClean="0"/>
              <a:t>You </a:t>
            </a:r>
            <a:r>
              <a:rPr lang="en-US" dirty="0" smtClean="0"/>
              <a:t>are a farmer in northern China in 1212. As you pull weeds from a wheat field, you hear a sound like thunder. Looking toward the sound, you see hundreds—no, thousands—of armed horsemen on the horizon, riding straight toward you. You are frozen with fear. Only one thought fills your mind—the dreaded Mongols are coming.</a:t>
            </a:r>
          </a:p>
          <a:p>
            <a:r>
              <a:rPr lang="en-US" b="1" dirty="0" smtClean="0"/>
              <a:t>What can you do to save yourself?</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BUILDING BACKGROUND</a:t>
            </a:r>
            <a:endParaRPr lang="en-US" dirty="0"/>
          </a:p>
        </p:txBody>
      </p:sp>
      <p:sp>
        <p:nvSpPr>
          <p:cNvPr id="3" name="Content Placeholder 2"/>
          <p:cNvSpPr>
            <a:spLocks noGrp="1"/>
          </p:cNvSpPr>
          <p:nvPr>
            <p:ph idx="1"/>
          </p:nvPr>
        </p:nvSpPr>
        <p:spPr/>
        <p:txBody>
          <a:bodyPr/>
          <a:lstStyle/>
          <a:p>
            <a:r>
              <a:rPr lang="en-US" dirty="0" smtClean="0"/>
              <a:t>Throughout </a:t>
            </a:r>
            <a:r>
              <a:rPr lang="en-US" dirty="0" smtClean="0"/>
              <a:t>its history, northern China had been attacked over and over by nomadic peoples. During the Song dynasty these attacks became more frequent and threatening.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Mongol </a:t>
            </a:r>
            <a:r>
              <a:rPr lang="en-US" b="1" dirty="0" smtClean="0"/>
              <a:t>Empire</a:t>
            </a:r>
            <a:endParaRPr lang="en-US" dirty="0"/>
          </a:p>
        </p:txBody>
      </p:sp>
      <p:sp>
        <p:nvSpPr>
          <p:cNvPr id="3" name="Content Placeholder 2"/>
          <p:cNvSpPr>
            <a:spLocks noGrp="1"/>
          </p:cNvSpPr>
          <p:nvPr>
            <p:ph idx="1"/>
          </p:nvPr>
        </p:nvSpPr>
        <p:spPr/>
        <p:txBody>
          <a:bodyPr>
            <a:normAutofit/>
          </a:bodyPr>
          <a:lstStyle/>
          <a:p>
            <a:r>
              <a:rPr lang="en-US" dirty="0" smtClean="0"/>
              <a:t>Among </a:t>
            </a:r>
            <a:r>
              <a:rPr lang="en-US" dirty="0" smtClean="0"/>
              <a:t>the nomadic peoples who attacked the Chinese were the Mongols. For centuries, the Mongols had lived as separate tribes in the vast plains north of China. Then in 1206, a powerful leader, or khan, united them. His name was </a:t>
            </a:r>
            <a:r>
              <a:rPr lang="en-US" dirty="0" err="1" smtClean="0"/>
              <a:t>Temüjin</a:t>
            </a:r>
            <a:r>
              <a:rPr lang="en-US" dirty="0" smtClean="0"/>
              <a:t>. When he became leader, though, he was given a new title: “Universal Ruler,” or  </a:t>
            </a:r>
            <a:r>
              <a:rPr lang="en-US" b="1" dirty="0" smtClean="0"/>
              <a:t>Genghis Khan</a:t>
            </a:r>
            <a:r>
              <a:rPr lang="en-US" dirty="0" smtClean="0"/>
              <a:t> (JENG-</a:t>
            </a:r>
            <a:r>
              <a:rPr lang="en-US" dirty="0" err="1" smtClean="0"/>
              <a:t>guhs</a:t>
            </a:r>
            <a:r>
              <a:rPr lang="en-US" dirty="0" smtClean="0"/>
              <a:t> KAHN).</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Mongol </a:t>
            </a:r>
            <a:r>
              <a:rPr lang="en-US" b="1" dirty="0" smtClean="0"/>
              <a:t>Conquest</a:t>
            </a:r>
            <a:endParaRPr lang="en-US" dirty="0"/>
          </a:p>
        </p:txBody>
      </p:sp>
      <p:sp>
        <p:nvSpPr>
          <p:cNvPr id="3" name="Content Placeholder 2"/>
          <p:cNvSpPr>
            <a:spLocks noGrp="1"/>
          </p:cNvSpPr>
          <p:nvPr>
            <p:ph idx="1"/>
          </p:nvPr>
        </p:nvSpPr>
        <p:spPr/>
        <p:txBody>
          <a:bodyPr>
            <a:normAutofit/>
          </a:bodyPr>
          <a:lstStyle/>
          <a:p>
            <a:r>
              <a:rPr lang="en-US" dirty="0" smtClean="0"/>
              <a:t>Genghis </a:t>
            </a:r>
            <a:r>
              <a:rPr lang="en-US" dirty="0" smtClean="0"/>
              <a:t>Khan organized the Mongols into a powerful army and led them on bloody expeditions of conquest. The brutality of the Mongol attacks terrorized people throughout much of Asia and Eastern Europe. Genghis Khan and his army killed all of the men, women, and children in countless cities and villages. Within 20 years, he ruled a large part of Asia.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Genghis Khan then turned his attention to China. He first led his armies into northern China in 1211. They fought their way south, wrecking whole towns and ruining farmland. By the time of Genghis Khan's death in 1227, all of northern China was under Mongol control.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Map: Mongol Empire, 1294: The map details the expansive Mongol empire in 1294. The empire is shaded orange and extends from China on the east coast north to Mongolia, east to Russia and Eastern Europe, southwest to the Tigris and Euphrates River basins. The Great Wall of China is detailed from Beijing westward across the Yellow River. A Mongol warrior: The warrior is mounted on a horse and is turned to the side as he prepares to fire an arrow behind him."/>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0" y="5715000"/>
            <a:ext cx="1752600" cy="1143000"/>
          </a:xfrm>
        </p:spPr>
        <p:txBody>
          <a:bodyPr/>
          <a:lstStyle/>
          <a:p>
            <a:r>
              <a:rPr lang="en-US" dirty="0" smtClean="0"/>
              <a:t>1294</a:t>
            </a:r>
            <a:endParaRPr lang="en-US" dirty="0"/>
          </a:p>
        </p:txBody>
      </p:sp>
      <p:pic>
        <p:nvPicPr>
          <p:cNvPr id="2051" name="Picture 3" descr="http://my.hrw.com/apps/alchemy/editors/htmlarea/images/ed_format_bold.gif"/>
          <p:cNvPicPr>
            <a:picLocks noChangeAspect="1" noChangeArrowheads="1"/>
          </p:cNvPicPr>
          <p:nvPr/>
        </p:nvPicPr>
        <p:blipFill>
          <a:blip r:embed="rId3" cstate="print"/>
          <a:srcRect/>
          <a:stretch>
            <a:fillRect/>
          </a:stretch>
        </p:blipFill>
        <p:spPr bwMode="auto">
          <a:xfrm>
            <a:off x="0" y="0"/>
            <a:ext cx="171450" cy="171450"/>
          </a:xfrm>
          <a:prstGeom prst="rect">
            <a:avLst/>
          </a:prstGeom>
          <a:noFill/>
        </p:spPr>
      </p:pic>
      <p:pic>
        <p:nvPicPr>
          <p:cNvPr id="2052" name="Picture 4" descr="http://my.hrw.com/apps/alchemy/editors/htmlarea/images/ed_format_italic.gif"/>
          <p:cNvPicPr>
            <a:picLocks noChangeAspect="1" noChangeArrowheads="1"/>
          </p:cNvPicPr>
          <p:nvPr/>
        </p:nvPicPr>
        <p:blipFill>
          <a:blip r:embed="rId4" cstate="print"/>
          <a:srcRect/>
          <a:stretch>
            <a:fillRect/>
          </a:stretch>
        </p:blipFill>
        <p:spPr bwMode="auto">
          <a:xfrm>
            <a:off x="0" y="0"/>
            <a:ext cx="171450" cy="171450"/>
          </a:xfrm>
          <a:prstGeom prst="rect">
            <a:avLst/>
          </a:prstGeom>
          <a:noFill/>
        </p:spPr>
      </p:pic>
      <p:pic>
        <p:nvPicPr>
          <p:cNvPr id="2053" name="Picture 5" descr="http://my.hrw.com/apps/alchemy/editors/htmlarea/images/ed_format_underline.gif"/>
          <p:cNvPicPr>
            <a:picLocks noChangeAspect="1" noChangeArrowheads="1"/>
          </p:cNvPicPr>
          <p:nvPr/>
        </p:nvPicPr>
        <p:blipFill>
          <a:blip r:embed="rId5" cstate="print"/>
          <a:srcRect/>
          <a:stretch>
            <a:fillRect/>
          </a:stretch>
        </p:blipFill>
        <p:spPr bwMode="auto">
          <a:xfrm>
            <a:off x="0" y="0"/>
            <a:ext cx="171450" cy="171450"/>
          </a:xfrm>
          <a:prstGeom prst="rect">
            <a:avLst/>
          </a:prstGeom>
          <a:noFill/>
        </p:spPr>
      </p:pic>
      <p:pic>
        <p:nvPicPr>
          <p:cNvPr id="2054" name="Picture 6" descr="http://my.hrw.com/images/icons/icon_save.gif"/>
          <p:cNvPicPr>
            <a:picLocks noChangeAspect="1" noChangeArrowheads="1"/>
          </p:cNvPicPr>
          <p:nvPr/>
        </p:nvPicPr>
        <p:blipFill>
          <a:blip r:embed="rId6" cstate="print"/>
          <a:srcRect/>
          <a:stretch>
            <a:fillRect/>
          </a:stretch>
        </p:blipFill>
        <p:spPr bwMode="auto">
          <a:xfrm>
            <a:off x="0" y="0"/>
            <a:ext cx="133350" cy="133350"/>
          </a:xfrm>
          <a:prstGeom prst="rect">
            <a:avLst/>
          </a:prstGeom>
          <a:noFill/>
        </p:spPr>
      </p:pic>
      <p:pic>
        <p:nvPicPr>
          <p:cNvPr id="2055" name="Picture 7" descr="http://my.hrw.com/images/icons/icon_print.gif"/>
          <p:cNvPicPr>
            <a:picLocks noChangeAspect="1" noChangeArrowheads="1"/>
          </p:cNvPicPr>
          <p:nvPr/>
        </p:nvPicPr>
        <p:blipFill>
          <a:blip r:embed="rId7" cstate="print"/>
          <a:srcRect/>
          <a:stretch>
            <a:fillRect/>
          </a:stretch>
        </p:blipFill>
        <p:spPr bwMode="auto">
          <a:xfrm>
            <a:off x="0" y="0"/>
            <a:ext cx="142875" cy="133350"/>
          </a:xfrm>
          <a:prstGeom prst="rect">
            <a:avLst/>
          </a:prstGeom>
          <a:noFill/>
        </p:spPr>
      </p:pic>
      <p:pic>
        <p:nvPicPr>
          <p:cNvPr id="2057" name="Picture 9" descr="http://my.hrw.com/images/points/1.gif"/>
          <p:cNvPicPr>
            <a:picLocks noChangeAspect="1" noChangeArrowheads="1"/>
          </p:cNvPicPr>
          <p:nvPr/>
        </p:nvPicPr>
        <p:blipFill>
          <a:blip r:embed="rId8"/>
          <a:srcRect/>
          <a:stretch>
            <a:fillRect/>
          </a:stretch>
        </p:blipFill>
        <p:spPr bwMode="auto">
          <a:xfrm>
            <a:off x="0" y="0"/>
            <a:ext cx="9525" cy="9525"/>
          </a:xfrm>
          <a:prstGeom prst="rect">
            <a:avLst/>
          </a:prstGeom>
          <a:noFill/>
        </p:spPr>
      </p:pic>
      <p:pic>
        <p:nvPicPr>
          <p:cNvPr id="2058" name="Picture 10" descr="http://my.hrw.com/images/points/1.gif"/>
          <p:cNvPicPr>
            <a:picLocks noChangeAspect="1" noChangeArrowheads="1"/>
          </p:cNvPicPr>
          <p:nvPr/>
        </p:nvPicPr>
        <p:blipFill>
          <a:blip r:embed="rId8"/>
          <a:srcRect/>
          <a:stretch>
            <a:fillRect/>
          </a:stretch>
        </p:blipFill>
        <p:spPr bwMode="auto">
          <a:xfrm>
            <a:off x="0" y="0"/>
            <a:ext cx="9525" cy="9525"/>
          </a:xfrm>
          <a:prstGeom prst="rect">
            <a:avLst/>
          </a:prstGeom>
          <a:noFill/>
        </p:spPr>
      </p:pic>
      <p:pic>
        <p:nvPicPr>
          <p:cNvPr id="2059" name="Picture 11" descr="http://my.hrw.com/images/points/1.gif"/>
          <p:cNvPicPr>
            <a:picLocks noChangeAspect="1" noChangeArrowheads="1"/>
          </p:cNvPicPr>
          <p:nvPr/>
        </p:nvPicPr>
        <p:blipFill>
          <a:blip r:embed="rId8"/>
          <a:srcRect/>
          <a:stretch>
            <a:fillRect/>
          </a:stretch>
        </p:blipFill>
        <p:spPr bwMode="auto">
          <a:xfrm>
            <a:off x="0" y="0"/>
            <a:ext cx="9525" cy="9525"/>
          </a:xfrm>
          <a:prstGeom prst="rect">
            <a:avLst/>
          </a:prstGeom>
          <a:noFill/>
        </p:spPr>
      </p:pic>
      <p:pic>
        <p:nvPicPr>
          <p:cNvPr id="2060" name="Picture 12" descr="http://my.hrw.com/images/points/1.gif"/>
          <p:cNvPicPr>
            <a:picLocks noChangeAspect="1" noChangeArrowheads="1"/>
          </p:cNvPicPr>
          <p:nvPr/>
        </p:nvPicPr>
        <p:blipFill>
          <a:blip r:embed="rId8"/>
          <a:srcRect/>
          <a:stretch>
            <a:fillRect/>
          </a:stretch>
        </p:blipFill>
        <p:spPr bwMode="auto">
          <a:xfrm>
            <a:off x="0" y="0"/>
            <a:ext cx="9525" cy="9525"/>
          </a:xfrm>
          <a:prstGeom prst="rect">
            <a:avLst/>
          </a:prstGeom>
          <a:noFill/>
        </p:spPr>
      </p:pic>
      <p:pic>
        <p:nvPicPr>
          <p:cNvPr id="2061" name="Picture 13" descr="http://my.hrw.com/images/points/1.gif"/>
          <p:cNvPicPr>
            <a:picLocks noChangeAspect="1" noChangeArrowheads="1"/>
          </p:cNvPicPr>
          <p:nvPr/>
        </p:nvPicPr>
        <p:blipFill>
          <a:blip r:embed="rId8"/>
          <a:srcRect/>
          <a:stretch>
            <a:fillRect/>
          </a:stretch>
        </p:blipFill>
        <p:spPr bwMode="auto">
          <a:xfrm>
            <a:off x="0" y="0"/>
            <a:ext cx="9525" cy="9525"/>
          </a:xfrm>
          <a:prstGeom prst="rect">
            <a:avLst/>
          </a:prstGeom>
          <a:noFill/>
        </p:spPr>
      </p:pic>
      <p:sp>
        <p:nvSpPr>
          <p:cNvPr id="17" name="Content Placeholder 16"/>
          <p:cNvSpPr>
            <a:spLocks noGrp="1"/>
          </p:cNvSpPr>
          <p:nvPr>
            <p:ph idx="1"/>
          </p:nvPr>
        </p:nvSpPr>
        <p:spPr>
          <a:xfrm>
            <a:off x="457200" y="914400"/>
            <a:ext cx="8229600" cy="5211763"/>
          </a:xfrm>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1483</Words>
  <Application>Microsoft Office PowerPoint</Application>
  <PresentationFormat>On-screen Show (4:3)</PresentationFormat>
  <Paragraphs>83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Section 4</vt:lpstr>
      <vt:lpstr>Key Terms and People</vt:lpstr>
      <vt:lpstr>The Chinese were ruled by foreigners during the Yuan dynasty, but they threw off Mongol rule and prospered during the Ming dynasty.</vt:lpstr>
      <vt:lpstr>If YOU were there...</vt:lpstr>
      <vt:lpstr>BUILDING BACKGROUND</vt:lpstr>
      <vt:lpstr>The Mongol Empire</vt:lpstr>
      <vt:lpstr>The Mongol Conquest</vt:lpstr>
      <vt:lpstr>Slide 8</vt:lpstr>
      <vt:lpstr>1294</vt:lpstr>
      <vt:lpstr>Slide 10</vt:lpstr>
      <vt:lpstr>Slide 11</vt:lpstr>
      <vt:lpstr>Life in Yuan China</vt:lpstr>
      <vt:lpstr>Slide 13</vt:lpstr>
      <vt:lpstr>Slide 14</vt:lpstr>
      <vt:lpstr>Slide 15</vt:lpstr>
      <vt:lpstr>Slide 16</vt:lpstr>
      <vt:lpstr>The End of the Yuan Dynasty</vt:lpstr>
      <vt:lpstr>Slide 18</vt:lpstr>
      <vt:lpstr>Slide 19</vt:lpstr>
      <vt:lpstr>The Ming Dynasty</vt:lpstr>
      <vt:lpstr>Great Sea Voyages</vt:lpstr>
      <vt:lpstr>Slide 22</vt:lpstr>
      <vt:lpstr>Great Building Projects </vt:lpstr>
      <vt:lpstr>Slide 24</vt:lpstr>
      <vt:lpstr>Slide 25</vt:lpstr>
      <vt:lpstr>Slide 26</vt:lpstr>
      <vt:lpstr>China Under the Ming</vt:lpstr>
      <vt:lpstr>Government</vt:lpstr>
      <vt:lpstr>Slide 29</vt:lpstr>
      <vt:lpstr>Relations with Other Countries</vt:lpstr>
      <vt:lpstr>SUMMARY AND PREVIEW</vt:lpstr>
      <vt:lpstr>Slide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Section 3 Confucianism and Government</dc:title>
  <dc:creator>User</dc:creator>
  <cp:lastModifiedBy>User</cp:lastModifiedBy>
  <cp:revision>6</cp:revision>
  <dcterms:created xsi:type="dcterms:W3CDTF">2010-11-18T23:18:38Z</dcterms:created>
  <dcterms:modified xsi:type="dcterms:W3CDTF">2010-11-19T00:11:49Z</dcterms:modified>
</cp:coreProperties>
</file>