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362" r:id="rId2"/>
    <p:sldId id="306" r:id="rId3"/>
    <p:sldId id="358" r:id="rId4"/>
    <p:sldId id="360" r:id="rId5"/>
    <p:sldId id="343" r:id="rId6"/>
    <p:sldId id="348" r:id="rId7"/>
    <p:sldId id="356" r:id="rId8"/>
    <p:sldId id="349" r:id="rId9"/>
    <p:sldId id="350" r:id="rId10"/>
    <p:sldId id="355" r:id="rId11"/>
    <p:sldId id="352" r:id="rId12"/>
    <p:sldId id="354" r:id="rId13"/>
    <p:sldId id="361" r:id="rId14"/>
    <p:sldId id="307" r:id="rId15"/>
    <p:sldId id="311" r:id="rId16"/>
    <p:sldId id="330" r:id="rId17"/>
    <p:sldId id="332" r:id="rId18"/>
    <p:sldId id="331" r:id="rId19"/>
    <p:sldId id="333" r:id="rId20"/>
    <p:sldId id="334" r:id="rId21"/>
    <p:sldId id="335" r:id="rId22"/>
    <p:sldId id="336" r:id="rId23"/>
    <p:sldId id="337" r:id="rId24"/>
    <p:sldId id="338" r:id="rId25"/>
    <p:sldId id="339" r:id="rId26"/>
    <p:sldId id="340" r:id="rId27"/>
    <p:sldId id="341" r:id="rId28"/>
    <p:sldId id="363" r:id="rId29"/>
    <p:sldId id="36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1529B1-EA0E-4F40-97F0-EF74E77C4CF9}"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15602-BB81-4400-A455-0A35635716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1529B1-EA0E-4F40-97F0-EF74E77C4CF9}"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15602-BB81-4400-A455-0A35635716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1529B1-EA0E-4F40-97F0-EF74E77C4CF9}"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15602-BB81-4400-A455-0A35635716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1529B1-EA0E-4F40-97F0-EF74E77C4CF9}"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15602-BB81-4400-A455-0A35635716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1529B1-EA0E-4F40-97F0-EF74E77C4CF9}"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15602-BB81-4400-A455-0A35635716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1529B1-EA0E-4F40-97F0-EF74E77C4CF9}" type="datetimeFigureOut">
              <a:rPr lang="en-US" smtClean="0"/>
              <a:pPr/>
              <a:t>9/19/2011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215602-BB81-4400-A455-0A35635716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1529B1-EA0E-4F40-97F0-EF74E77C4CF9}" type="datetimeFigureOut">
              <a:rPr lang="en-US" smtClean="0"/>
              <a:pPr/>
              <a:t>9/19/2011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215602-BB81-4400-A455-0A35635716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1529B1-EA0E-4F40-97F0-EF74E77C4CF9}" type="datetimeFigureOut">
              <a:rPr lang="en-US" smtClean="0"/>
              <a:pPr/>
              <a:t>9/19/2011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215602-BB81-4400-A455-0A35635716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1529B1-EA0E-4F40-97F0-EF74E77C4CF9}" type="datetimeFigureOut">
              <a:rPr lang="en-US" smtClean="0"/>
              <a:pPr/>
              <a:t>9/19/2011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215602-BB81-4400-A455-0A35635716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529B1-EA0E-4F40-97F0-EF74E77C4CF9}" type="datetimeFigureOut">
              <a:rPr lang="en-US" smtClean="0"/>
              <a:pPr/>
              <a:t>9/19/2011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215602-BB81-4400-A455-0A35635716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529B1-EA0E-4F40-97F0-EF74E77C4CF9}" type="datetimeFigureOut">
              <a:rPr lang="en-US" smtClean="0"/>
              <a:pPr/>
              <a:t>9/19/2011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215602-BB81-4400-A455-0A35635716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alpha val="89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1529B1-EA0E-4F40-97F0-EF74E77C4CF9}" type="datetimeFigureOut">
              <a:rPr lang="en-US" smtClean="0"/>
              <a:pPr/>
              <a:t>9/19/2011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215602-BB81-4400-A455-0A35635716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min warm up</a:t>
            </a:r>
            <a:endParaRPr lang="en-US" dirty="0"/>
          </a:p>
        </p:txBody>
      </p:sp>
      <p:sp>
        <p:nvSpPr>
          <p:cNvPr id="3" name="Content Placeholder 2"/>
          <p:cNvSpPr>
            <a:spLocks noGrp="1"/>
          </p:cNvSpPr>
          <p:nvPr>
            <p:ph idx="1"/>
          </p:nvPr>
        </p:nvSpPr>
        <p:spPr/>
        <p:txBody>
          <a:bodyPr>
            <a:normAutofit/>
          </a:bodyPr>
          <a:lstStyle/>
          <a:p>
            <a:pPr>
              <a:buNone/>
            </a:pPr>
            <a:r>
              <a:rPr lang="en-US" sz="4400" dirty="0" smtClean="0"/>
              <a:t>1) Who was the Emperor that split up the Roman Empire?</a:t>
            </a:r>
          </a:p>
          <a:p>
            <a:pPr>
              <a:buNone/>
            </a:pPr>
            <a:endParaRPr lang="en-US" sz="4400" dirty="0" smtClean="0"/>
          </a:p>
          <a:p>
            <a:pPr>
              <a:buNone/>
            </a:pPr>
            <a:r>
              <a:rPr lang="en-US" sz="4400" dirty="0" smtClean="0"/>
              <a:t>2) </a:t>
            </a:r>
            <a:r>
              <a:rPr lang="en-US" sz="4400" dirty="0" err="1" smtClean="0"/>
              <a:t>Atila</a:t>
            </a:r>
            <a:r>
              <a:rPr lang="en-US" sz="4400" dirty="0" smtClean="0"/>
              <a:t> was the leader of what barbarian group?</a:t>
            </a:r>
            <a:endParaRPr lang="en-US"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Map: The Roman Empire at Its Height, 117: The map shows the vastness of the Holy Roman Empire at its height in 117.The Empire extended from Great Britain to the north, North Africa to the south, Spain to the west, and to the river basins of the Tigris and Euphrates to the east. Inset is a world map with the area of the main map highlighted."/>
          <p:cNvPicPr>
            <a:picLocks noChangeAspect="1" noChangeArrowheads="1"/>
          </p:cNvPicPr>
          <p:nvPr/>
        </p:nvPicPr>
        <p:blipFill>
          <a:blip r:embed="rId2" cstate="print"/>
          <a:srcRect/>
          <a:stretch>
            <a:fillRect/>
          </a:stretch>
        </p:blipFill>
        <p:spPr bwMode="auto">
          <a:xfrm>
            <a:off x="-19050" y="0"/>
            <a:ext cx="6172200" cy="3542306"/>
          </a:xfrm>
          <a:prstGeom prst="rect">
            <a:avLst/>
          </a:prstGeom>
          <a:noFill/>
        </p:spPr>
      </p:pic>
      <p:sp>
        <p:nvSpPr>
          <p:cNvPr id="2" name="Title 1"/>
          <p:cNvSpPr>
            <a:spLocks noGrp="1"/>
          </p:cNvSpPr>
          <p:nvPr>
            <p:ph type="title"/>
          </p:nvPr>
        </p:nvSpPr>
        <p:spPr>
          <a:xfrm>
            <a:off x="5638800" y="-1114176"/>
            <a:ext cx="3990975" cy="4495800"/>
          </a:xfrm>
        </p:spPr>
        <p:txBody>
          <a:bodyPr/>
          <a:lstStyle/>
          <a:p>
            <a:r>
              <a:rPr lang="en-US" b="1" dirty="0" smtClean="0"/>
              <a:t>The Same city</a:t>
            </a:r>
            <a:endParaRPr lang="en-US" b="1" dirty="0"/>
          </a:p>
        </p:txBody>
      </p:sp>
      <p:pic>
        <p:nvPicPr>
          <p:cNvPr id="5" name="Picture 2" descr="Map: The Eastern and Western Empires. The map shows the areas in the two sections of the Empire - both east and west. The Western part of the Empire commanded the areas of present-day Italy, France, Great Britain, North Africa and Spain. The Eastern part of the Empire was from present-day eastern Europe to the Middle East and eastward to southwest Asia. The eastern part of the Empire also included Egypt. Inset is a world map with the area of the main map highlighted."/>
          <p:cNvPicPr>
            <a:picLocks noChangeAspect="1" noChangeArrowheads="1"/>
          </p:cNvPicPr>
          <p:nvPr/>
        </p:nvPicPr>
        <p:blipFill>
          <a:blip r:embed="rId3" cstate="print"/>
          <a:srcRect/>
          <a:stretch>
            <a:fillRect/>
          </a:stretch>
        </p:blipFill>
        <p:spPr bwMode="auto">
          <a:xfrm>
            <a:off x="2895600" y="3621988"/>
            <a:ext cx="6257924" cy="3226487"/>
          </a:xfrm>
          <a:prstGeom prst="rect">
            <a:avLst/>
          </a:prstGeom>
          <a:noFill/>
        </p:spPr>
      </p:pic>
      <p:sp>
        <p:nvSpPr>
          <p:cNvPr id="6" name="Curved Up Arrow 5"/>
          <p:cNvSpPr/>
          <p:nvPr/>
        </p:nvSpPr>
        <p:spPr>
          <a:xfrm rot="19338922">
            <a:off x="1220308" y="2668147"/>
            <a:ext cx="3731584" cy="142695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urved Up Arrow 6"/>
          <p:cNvSpPr/>
          <p:nvPr/>
        </p:nvSpPr>
        <p:spPr>
          <a:xfrm rot="7136026">
            <a:off x="5223895" y="2997658"/>
            <a:ext cx="3731584" cy="142695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xmlns="" val="4102913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b="1"/>
              <a:t>Byzantine Empire</a:t>
            </a:r>
          </a:p>
        </p:txBody>
      </p:sp>
      <p:sp>
        <p:nvSpPr>
          <p:cNvPr id="31747" name="Rectangle 3"/>
          <p:cNvSpPr>
            <a:spLocks noGrp="1" noChangeArrowheads="1"/>
          </p:cNvSpPr>
          <p:nvPr>
            <p:ph type="body" idx="1"/>
          </p:nvPr>
        </p:nvSpPr>
        <p:spPr/>
        <p:txBody>
          <a:bodyPr/>
          <a:lstStyle/>
          <a:p>
            <a:r>
              <a:rPr lang="en-US" dirty="0" smtClean="0"/>
              <a:t> </a:t>
            </a:r>
            <a:r>
              <a:rPr lang="en-US" dirty="0"/>
              <a:t>the society that developed in the eastern Roman Empire after the fall of the western Roman Empire </a:t>
            </a:r>
          </a:p>
        </p:txBody>
      </p:sp>
      <p:pic>
        <p:nvPicPr>
          <p:cNvPr id="4" name="Picture 2" descr="Map: The Byzantine Empire, 1025. The map shows the Byzantine Empire in AD 1025.The Empire covered the area from southern Italy across Greece eastward to the Tigris and Euphrates River basins. Inset is a map of all of Europe, Southwest Asia and northern Africa, with the area of the main map highlighted. Another inset shows a close-up map of Constantinople. Constantinople was strategically located where Europe and Asia meet. As a result, the city was in a perfect location to control trade routes between the two continents. Famous sites are labeled on the map, including the Hagia Sophia, the Imperial Palace, the Hippodrome, the Forum, the Harbor area and the city walls that protected it from invaders."/>
          <p:cNvPicPr>
            <a:picLocks noChangeAspect="1" noChangeArrowheads="1"/>
          </p:cNvPicPr>
          <p:nvPr/>
        </p:nvPicPr>
        <p:blipFill>
          <a:blip r:embed="rId2" cstate="print"/>
          <a:srcRect/>
          <a:stretch>
            <a:fillRect/>
          </a:stretch>
        </p:blipFill>
        <p:spPr bwMode="auto">
          <a:xfrm>
            <a:off x="3276600" y="3163816"/>
            <a:ext cx="5657850" cy="3541784"/>
          </a:xfrm>
          <a:prstGeom prst="rect">
            <a:avLst/>
          </a:prstGeom>
          <a:noFill/>
        </p:spPr>
      </p:pic>
    </p:spTree>
    <p:extLst>
      <p:ext uri="{BB962C8B-B14F-4D97-AF65-F5344CB8AC3E}">
        <p14:creationId xmlns:p14="http://schemas.microsoft.com/office/powerpoint/2010/main" xmlns="" val="4180844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r>
              <a:rPr lang="en-US" sz="4000" b="1"/>
              <a:t>mosaic</a:t>
            </a:r>
            <a:r>
              <a:rPr lang="en-US" sz="4000"/>
              <a:t/>
            </a:r>
            <a:br>
              <a:rPr lang="en-US" sz="4000"/>
            </a:br>
            <a:endParaRPr lang="en-US" sz="4000"/>
          </a:p>
        </p:txBody>
      </p:sp>
      <p:sp>
        <p:nvSpPr>
          <p:cNvPr id="32771" name="Rectangle 3"/>
          <p:cNvSpPr>
            <a:spLocks noGrp="1" noChangeArrowheads="1"/>
          </p:cNvSpPr>
          <p:nvPr>
            <p:ph type="body" idx="1"/>
          </p:nvPr>
        </p:nvSpPr>
        <p:spPr/>
        <p:txBody>
          <a:bodyPr/>
          <a:lstStyle/>
          <a:p>
            <a:r>
              <a:rPr lang="en-US"/>
              <a:t>a picture made with pieces of colored stone or glass </a:t>
            </a:r>
          </a:p>
        </p:txBody>
      </p:sp>
      <p:pic>
        <p:nvPicPr>
          <p:cNvPr id="2050" name="Picture 2" descr="http://laboringinthelord.com/wp-content/uploads/2011/05/justinian.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48200" y="3048000"/>
            <a:ext cx="4095750" cy="3686176"/>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http://t3.gstatic.com/images?q=tbn:ANd9GcSpflwV9Lj0ZOq-D7RhxrLSl0H6UTkFaxIiiudu8UeP2SfYgCxX"/>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 y="3024459"/>
            <a:ext cx="2743200" cy="370971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835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B.T.E.O.T.Y.W.B.A.T.</a:t>
            </a:r>
            <a:br>
              <a:rPr lang="en-US" dirty="0" smtClean="0"/>
            </a:br>
            <a:r>
              <a:rPr lang="en-US" sz="3600" dirty="0" smtClean="0"/>
              <a:t>by the end of today, you will be able to……</a:t>
            </a:r>
            <a:endParaRPr lang="en-US" sz="9800" dirty="0"/>
          </a:p>
        </p:txBody>
      </p:sp>
      <p:sp>
        <p:nvSpPr>
          <p:cNvPr id="3" name="Content Placeholder 2"/>
          <p:cNvSpPr>
            <a:spLocks noGrp="1"/>
          </p:cNvSpPr>
          <p:nvPr>
            <p:ph idx="1"/>
          </p:nvPr>
        </p:nvSpPr>
        <p:spPr/>
        <p:txBody>
          <a:bodyPr>
            <a:noAutofit/>
          </a:bodyPr>
          <a:lstStyle/>
          <a:p>
            <a:pPr algn="ctr">
              <a:buNone/>
            </a:pPr>
            <a:r>
              <a:rPr lang="en-US" sz="6000" dirty="0" smtClean="0"/>
              <a:t>Describe how the Eastern Roman Empire was Different than the Western Roman Empire.</a:t>
            </a:r>
            <a:endParaRPr lang="en-US" sz="6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Main Ideas</a:t>
            </a:r>
            <a:endParaRPr lang="en-US" b="1" dirty="0"/>
          </a:p>
        </p:txBody>
      </p:sp>
      <p:sp>
        <p:nvSpPr>
          <p:cNvPr id="3" name="Content Placeholder 2"/>
          <p:cNvSpPr>
            <a:spLocks noGrp="1"/>
          </p:cNvSpPr>
          <p:nvPr>
            <p:ph idx="1"/>
          </p:nvPr>
        </p:nvSpPr>
        <p:spPr>
          <a:xfrm>
            <a:off x="457200" y="1600200"/>
            <a:ext cx="8229600" cy="4876800"/>
          </a:xfrm>
        </p:spPr>
        <p:txBody>
          <a:bodyPr>
            <a:normAutofit/>
          </a:bodyPr>
          <a:lstStyle/>
          <a:p>
            <a:r>
              <a:rPr lang="en-US" b="1" dirty="0" smtClean="0"/>
              <a:t>1.</a:t>
            </a:r>
            <a:r>
              <a:rPr lang="en-US" dirty="0" smtClean="0"/>
              <a:t>Eastern </a:t>
            </a:r>
            <a:r>
              <a:rPr lang="en-US" dirty="0"/>
              <a:t>emperors ruled from Constantinople and tried but failed to reunite the whole Roman Empire.</a:t>
            </a:r>
          </a:p>
          <a:p>
            <a:r>
              <a:rPr lang="en-US" b="1" dirty="0" smtClean="0"/>
              <a:t>2.</a:t>
            </a:r>
            <a:r>
              <a:rPr lang="en-US" dirty="0" smtClean="0"/>
              <a:t>The </a:t>
            </a:r>
            <a:r>
              <a:rPr lang="en-US" dirty="0"/>
              <a:t>people of the eastern empire created a new society that was very different from society in the west.</a:t>
            </a:r>
          </a:p>
          <a:p>
            <a:r>
              <a:rPr lang="en-US" b="1" dirty="0" smtClean="0"/>
              <a:t>3.</a:t>
            </a:r>
            <a:r>
              <a:rPr lang="en-US" dirty="0" smtClean="0"/>
              <a:t>Byzantine </a:t>
            </a:r>
            <a:r>
              <a:rPr lang="en-US" dirty="0"/>
              <a:t>Christianity was different from religion in the west.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t>Emperors Rule from Constantinople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Constantinople was built on the site of an ancient Greek trading city called Byzantium (</a:t>
            </a:r>
            <a:r>
              <a:rPr lang="en-US" dirty="0" err="1" smtClean="0"/>
              <a:t>buh</a:t>
            </a:r>
            <a:r>
              <a:rPr lang="en-US" dirty="0" smtClean="0"/>
              <a:t>-ZAN-</a:t>
            </a:r>
            <a:r>
              <a:rPr lang="en-US" dirty="0" err="1" smtClean="0"/>
              <a:t>shuhm</a:t>
            </a:r>
            <a:r>
              <a:rPr lang="en-US" dirty="0" smtClean="0"/>
              <a:t>). It lay near both the Black Sea and the Mediterranean Sea. This location between two seas protected the city from attack and let the city control trade between Europe and Asia. Constantinople was in an ideal place to grow in wealth and power.</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Justinian</a:t>
            </a:r>
            <a:endParaRPr lang="en-US" dirty="0" smtClean="0"/>
          </a:p>
        </p:txBody>
      </p:sp>
      <p:sp>
        <p:nvSpPr>
          <p:cNvPr id="3" name="Content Placeholder 2"/>
          <p:cNvSpPr>
            <a:spLocks noGrp="1"/>
          </p:cNvSpPr>
          <p:nvPr>
            <p:ph idx="1"/>
          </p:nvPr>
        </p:nvSpPr>
        <p:spPr/>
        <p:txBody>
          <a:bodyPr>
            <a:normAutofit fontScale="85000" lnSpcReduction="20000"/>
          </a:bodyPr>
          <a:lstStyle/>
          <a:p>
            <a:r>
              <a:rPr lang="en-US" dirty="0" smtClean="0"/>
              <a:t>After Rome fell in 476, the emperors of the eastern Roman Empire dreamed of taking it back and reuniting the old Roman Empire. For </a:t>
            </a:r>
            <a:r>
              <a:rPr lang="en-US" b="1" dirty="0" smtClean="0"/>
              <a:t>Justinian</a:t>
            </a:r>
            <a:r>
              <a:rPr lang="en-US" dirty="0" smtClean="0"/>
              <a:t> (</a:t>
            </a:r>
            <a:r>
              <a:rPr lang="en-US" dirty="0" err="1" smtClean="0"/>
              <a:t>juh</a:t>
            </a:r>
            <a:r>
              <a:rPr lang="en-US" dirty="0" smtClean="0"/>
              <a:t>-STIN-</a:t>
            </a:r>
            <a:r>
              <a:rPr lang="en-US" dirty="0" err="1" smtClean="0"/>
              <a:t>ee</a:t>
            </a:r>
            <a:r>
              <a:rPr lang="en-US" dirty="0" smtClean="0"/>
              <a:t>-</a:t>
            </a:r>
            <a:r>
              <a:rPr lang="en-US" dirty="0" err="1" smtClean="0"/>
              <a:t>uhn</a:t>
            </a:r>
            <a:r>
              <a:rPr lang="en-US" dirty="0" smtClean="0"/>
              <a:t>), an emperor who ruled from 527 to 565, reuniting the empire was a passion. He couldn’t live with a Roman Empire that didn’t include the city of Rome, so he sent his army to retake Italy. In the end this army conquered not only Italy but also much land around the Mediterranean.    Justinian’s other passions were the law and the church. He ordered officials to examine all of Rome’s laws and remove any out-of-date or unchristian laws.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He then organized all the laws into a legal system called Justinian’s Code. By simplifying Roman law, this code helped guarantee fair treatment for all.</a:t>
            </a:r>
            <a:br>
              <a:rPr lang="en-US" dirty="0" smtClean="0"/>
            </a:br>
            <a:r>
              <a:rPr lang="en-US" dirty="0" smtClean="0"/>
              <a:t>     Despite his achievements, Justinian made many enemies. Two groups of these enemies joined together and tried to overthrow him in 532. These groups led riots in the streets and set fire to buildings. Scared for his life, Justinian prepared to leave Constantinople.  </a:t>
            </a:r>
          </a:p>
          <a:p>
            <a:r>
              <a:rPr lang="en-US" dirty="0" smtClean="0"/>
              <a:t>    Justinian was stopped from leaving by his wife, </a:t>
            </a:r>
            <a:r>
              <a:rPr lang="en-US" b="1" dirty="0" smtClean="0"/>
              <a:t>Theodora</a:t>
            </a:r>
            <a:r>
              <a:rPr lang="en-US" dirty="0" smtClean="0"/>
              <a:t> (thee-uh-DOHR-uh). She convinced Justinian to stay in the city. Smart and powerful, Theodora helped her husband rule effectively. With her advice, he found a way to end the riots. Justinian’s soldiers killed all the rioters—some 30,000 people—and saved the emperor’s throne. </a:t>
            </a:r>
            <a:br>
              <a:rPr lang="en-US" dirty="0" smtClean="0"/>
            </a:b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Map: The Byzantine Empire, 1025. The map shows the Byzantine Empire in AD 1025.The Empire covered the area from southern Italy across Greece eastward to the Tigris and Euphrates River basins. Inset is a map of all of Europe, Southwest Asia and northern Africa, with the area of the main map highlighted. Another inset shows a close-up map of Constantinople. Constantinople was strategically located where Europe and Asia meet. As a result, the city was in a perfect location to control trade routes between the two continents. Famous sites are labeled on the map, including the Hagia Sophia, the Imperial Palace, the Hippodrome, the Forum, the Harbor area and the city walls that protected it from invaders."/>
          <p:cNvPicPr>
            <a:picLocks noGrp="1" noChangeAspect="1" noChangeArrowheads="1"/>
          </p:cNvPicPr>
          <p:nvPr>
            <p:ph idx="1"/>
          </p:nvPr>
        </p:nvPicPr>
        <p:blipFill>
          <a:blip r:embed="rId2" cstate="print"/>
          <a:srcRect/>
          <a:stretch>
            <a:fillRect/>
          </a:stretch>
        </p:blipFill>
        <p:spPr bwMode="auto">
          <a:xfrm>
            <a:off x="533400" y="228600"/>
            <a:ext cx="8153399" cy="628353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Empire after Justinian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After the death of Justinian in 565, the eastern empire began to decline. Faced with invasions by barbarians, Persians, and Muslims, later emperors lost all the land Justinian had gained. The eastern empire remained a major power for several hundred years, but it never regained its former strength.</a:t>
            </a:r>
          </a:p>
          <a:p>
            <a:r>
              <a:rPr lang="en-US" dirty="0" smtClean="0"/>
              <a:t>    The eastern empire’s struggles finally ended nearly 700 years after the death of Justinian. In 1453 a group called the Ottoman Turks captured Constantinople. With this defeat the 1,000-year history of the eastern Roman Empire came to an end.</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Section 3</a:t>
            </a:r>
            <a:endParaRPr lang="en-US" b="1" dirty="0"/>
          </a:p>
        </p:txBody>
      </p:sp>
      <p:sp>
        <p:nvSpPr>
          <p:cNvPr id="3" name="Content Placeholder 2"/>
          <p:cNvSpPr>
            <a:spLocks noGrp="1"/>
          </p:cNvSpPr>
          <p:nvPr>
            <p:ph idx="1"/>
          </p:nvPr>
        </p:nvSpPr>
        <p:spPr/>
        <p:txBody>
          <a:bodyPr/>
          <a:lstStyle/>
          <a:p>
            <a:pPr>
              <a:buNone/>
            </a:pPr>
            <a:r>
              <a:rPr lang="en-US" b="1" dirty="0" smtClean="0"/>
              <a:t>The Byzantine Empire</a:t>
            </a:r>
          </a:p>
          <a:p>
            <a:pPr>
              <a:buNone/>
            </a:pPr>
            <a:r>
              <a:rPr lang="en-US" dirty="0" smtClean="0"/>
              <a:t>Pg 36</a:t>
            </a:r>
            <a:endParaRPr lang="en-US" dirty="0"/>
          </a:p>
        </p:txBody>
      </p:sp>
      <p:pic>
        <p:nvPicPr>
          <p:cNvPr id="65538" name="Picture 2" descr="Map: The Byzantine Empire, 1025. The map shows the Byzantine Empire in AD 1025.The Empire covered the area from southern Italy across Greece eastward to the Tigris and Euphrates River basins. Inset is a map of all of Europe, Southwest Asia and northern Africa, with the area of the main map highlighted. Another inset shows a close-up map of Constantinople. Constantinople was strategically located where Europe and Asia meet. As a result, the city was in a perfect location to control trade routes between the two continents. Famous sites are labeled on the map, including the Hagia Sophia, the Imperial Palace, the Hippodrome, the Forum, the Harbor area and the city walls that protected it from invaders."/>
          <p:cNvPicPr>
            <a:picLocks noChangeAspect="1" noChangeArrowheads="1"/>
          </p:cNvPicPr>
          <p:nvPr/>
        </p:nvPicPr>
        <p:blipFill>
          <a:blip r:embed="rId2" cstate="print"/>
          <a:srcRect/>
          <a:stretch>
            <a:fillRect/>
          </a:stretch>
        </p:blipFill>
        <p:spPr bwMode="auto">
          <a:xfrm>
            <a:off x="1752600" y="2209800"/>
            <a:ext cx="7181850" cy="44958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 New Society</a:t>
            </a:r>
            <a:endParaRPr lang="en-US" dirty="0"/>
          </a:p>
        </p:txBody>
      </p:sp>
      <p:sp>
        <p:nvSpPr>
          <p:cNvPr id="3" name="Content Placeholder 2"/>
          <p:cNvSpPr>
            <a:spLocks noGrp="1"/>
          </p:cNvSpPr>
          <p:nvPr>
            <p:ph idx="1"/>
          </p:nvPr>
        </p:nvSpPr>
        <p:spPr>
          <a:xfrm>
            <a:off x="457200" y="1219200"/>
            <a:ext cx="8229600" cy="5334000"/>
          </a:xfrm>
        </p:spPr>
        <p:txBody>
          <a:bodyPr>
            <a:normAutofit fontScale="85000" lnSpcReduction="20000"/>
          </a:bodyPr>
          <a:lstStyle/>
          <a:p>
            <a:r>
              <a:rPr lang="en-US" dirty="0" smtClean="0"/>
              <a:t>In many ways Justinian was the last Roman emperor of the eastern empire. After he died, non-Roman influences took hold throughout the empire. People began to speak Greek, the language of the eastern empire, rather than Latin. Scholars studied Greek, not Roman, philosophy. Gradually, the empire lost its ties to the old Roman Empire, and a new society developed.</a:t>
            </a:r>
          </a:p>
          <a:p>
            <a:r>
              <a:rPr lang="en-US" dirty="0" smtClean="0"/>
              <a:t>    The people who lived in this society never stopped thinking of themselves as Romans. But modern historians have given their society a new name. They call </a:t>
            </a:r>
            <a:r>
              <a:rPr lang="en-US" b="1" dirty="0" smtClean="0"/>
              <a:t>the society that developed in the eastern Roman Empire after the west fell the</a:t>
            </a:r>
            <a:r>
              <a:rPr lang="en-US" dirty="0" smtClean="0"/>
              <a:t> </a:t>
            </a:r>
            <a:r>
              <a:rPr lang="en-US" b="1" dirty="0" smtClean="0"/>
              <a:t>Byzantine (BI-</a:t>
            </a:r>
            <a:r>
              <a:rPr lang="en-US" b="1" dirty="0" err="1" smtClean="0"/>
              <a:t>zuhn</a:t>
            </a:r>
            <a:r>
              <a:rPr lang="en-US" b="1" dirty="0" smtClean="0"/>
              <a:t>-teen) Empire,</a:t>
            </a:r>
            <a:r>
              <a:rPr lang="en-US" dirty="0" smtClean="0"/>
              <a:t> named after the Greek town of Byzantium.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Outside Influence</a:t>
            </a:r>
            <a:endParaRPr lang="en-US" dirty="0"/>
          </a:p>
        </p:txBody>
      </p:sp>
      <p:sp>
        <p:nvSpPr>
          <p:cNvPr id="3" name="Content Placeholder 2"/>
          <p:cNvSpPr>
            <a:spLocks noGrp="1"/>
          </p:cNvSpPr>
          <p:nvPr>
            <p:ph idx="1"/>
          </p:nvPr>
        </p:nvSpPr>
        <p:spPr>
          <a:xfrm>
            <a:off x="457200" y="1219200"/>
            <a:ext cx="8229600" cy="5410200"/>
          </a:xfrm>
        </p:spPr>
        <p:txBody>
          <a:bodyPr>
            <a:normAutofit fontScale="92500" lnSpcReduction="10000"/>
          </a:bodyPr>
          <a:lstStyle/>
          <a:p>
            <a:r>
              <a:rPr lang="en-US" dirty="0" smtClean="0"/>
              <a:t>One reason eastern and western Roman society was different was the Byzantines’ interaction with other groups. This interaction was largely a result of trade. Because Constantinople’s location was ideal for trading between Europe and Asia, it became the greatest trading city in Europe.</a:t>
            </a:r>
          </a:p>
          <a:p>
            <a:r>
              <a:rPr lang="en-US" dirty="0" smtClean="0"/>
              <a:t>    Merchants from all around Europe, Asia, and Africa traveled to Constantinople to trade. Over time Byzantine society began to reflect these outside influences as well as its Roman and Greek roots.</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Government</a:t>
            </a:r>
            <a:endParaRPr lang="en-US" dirty="0"/>
          </a:p>
        </p:txBody>
      </p:sp>
      <p:sp>
        <p:nvSpPr>
          <p:cNvPr id="3" name="Content Placeholder 2"/>
          <p:cNvSpPr>
            <a:spLocks noGrp="1"/>
          </p:cNvSpPr>
          <p:nvPr>
            <p:ph idx="1"/>
          </p:nvPr>
        </p:nvSpPr>
        <p:spPr>
          <a:xfrm>
            <a:off x="457200" y="1295400"/>
            <a:ext cx="8229600" cy="5410200"/>
          </a:xfrm>
        </p:spPr>
        <p:txBody>
          <a:bodyPr>
            <a:normAutofit fontScale="77500" lnSpcReduction="20000"/>
          </a:bodyPr>
          <a:lstStyle/>
          <a:p>
            <a:r>
              <a:rPr lang="en-US" dirty="0" smtClean="0"/>
              <a:t>The forms of government that developed in the eastern and western empires also created differences. Byzantine emperors had more power than western emperors did.</a:t>
            </a:r>
          </a:p>
          <a:p>
            <a:r>
              <a:rPr lang="en-US" dirty="0" smtClean="0"/>
              <a:t>They liked to show off their great power. For example, people could not stand while they were in the presence of the eastern emperor. They had to crawl on their hands and knees to talk to him.</a:t>
            </a:r>
          </a:p>
          <a:p>
            <a:r>
              <a:rPr lang="en-US" dirty="0" smtClean="0"/>
              <a:t>    The power of an eastern emperor was greater, in part, because the emperor was considered the head of the church as well as the political ruler. The Byzantines thought the emperor had been chosen by God to lead both the empire and the church. In the west the emperor was limited to political power. Popes and bishops were the leaders of the church.</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Byzantine Christianity</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b="1" dirty="0" smtClean="0"/>
              <a:t>Byzantine Christianity</a:t>
            </a:r>
            <a:endParaRPr lang="en-US" dirty="0" smtClean="0"/>
          </a:p>
          <a:p>
            <a:r>
              <a:rPr lang="en-US" dirty="0" smtClean="0"/>
              <a:t>Just as it was in the west, Christianity was central to the Byzantines’ lives. From the beginning, nearly everyone who lived in the Byzantine Empire was Christian.</a:t>
            </a:r>
          </a:p>
          <a:p>
            <a:r>
              <a:rPr lang="en-US" dirty="0" smtClean="0"/>
              <a:t>    To show their devotion to God and the Christian Church, Byzantine artists created beautiful works of religious art. Among the grandest works were </a:t>
            </a:r>
            <a:r>
              <a:rPr lang="en-US" b="1" dirty="0" smtClean="0"/>
              <a:t>mosaics, pictures</a:t>
            </a:r>
            <a:r>
              <a:rPr lang="en-US" dirty="0" smtClean="0"/>
              <a:t> </a:t>
            </a:r>
            <a:r>
              <a:rPr lang="en-US" b="1" dirty="0" smtClean="0"/>
              <a:t>made with pieces of colored stone or glass.</a:t>
            </a:r>
            <a:r>
              <a:rPr lang="en-US" dirty="0" smtClean="0"/>
              <a:t> Some mosaics sparkled with gold, silver, and jewels.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371600"/>
            <a:ext cx="8229600" cy="5257800"/>
          </a:xfrm>
        </p:spPr>
        <p:txBody>
          <a:bodyPr>
            <a:normAutofit fontScale="92500" lnSpcReduction="20000"/>
          </a:bodyPr>
          <a:lstStyle/>
          <a:p>
            <a:r>
              <a:rPr lang="en-US" dirty="0" smtClean="0"/>
              <a:t>Even more magnificent than their mosaics were Byzantine churches, especially </a:t>
            </a:r>
            <a:r>
              <a:rPr lang="en-US" dirty="0" err="1" smtClean="0"/>
              <a:t>Hagia</a:t>
            </a:r>
            <a:r>
              <a:rPr lang="en-US" dirty="0" smtClean="0"/>
              <a:t> Sophia (HAH-</a:t>
            </a:r>
            <a:r>
              <a:rPr lang="en-US" dirty="0" err="1" smtClean="0"/>
              <a:t>juh</a:t>
            </a:r>
            <a:r>
              <a:rPr lang="en-US" dirty="0" smtClean="0"/>
              <a:t> </a:t>
            </a:r>
            <a:r>
              <a:rPr lang="en-US" dirty="0" err="1" smtClean="0"/>
              <a:t>soh</a:t>
            </a:r>
            <a:r>
              <a:rPr lang="en-US" dirty="0" smtClean="0"/>
              <a:t>-FEE-uh). Built by Justinian in the 530s, its huge domes rose high above Constantinople. According to legend, when Justinian saw the church he exclaimed in delight</a:t>
            </a:r>
          </a:p>
          <a:p>
            <a:r>
              <a:rPr lang="en-US" dirty="0" smtClean="0"/>
              <a:t>“Glory to God who has judged me worthy of accomplishing such a work as this! O Solomon, I have outdone you!”</a:t>
            </a:r>
          </a:p>
          <a:p>
            <a:r>
              <a:rPr lang="en-US" dirty="0" smtClean="0"/>
              <a:t>–Justinian, quoted in </a:t>
            </a:r>
            <a:r>
              <a:rPr lang="en-US" i="1" dirty="0" smtClean="0"/>
              <a:t>The Story of the Building</a:t>
            </a:r>
            <a:r>
              <a:rPr lang="en-US" dirty="0" smtClean="0"/>
              <a:t> </a:t>
            </a:r>
            <a:br>
              <a:rPr lang="en-US" dirty="0" smtClean="0"/>
            </a:br>
            <a:r>
              <a:rPr lang="en-US" i="1" dirty="0" smtClean="0"/>
              <a:t>of the Church of Santa Sophia</a:t>
            </a:r>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 As time passed, people in the east and west began to interpret and practice Christianity differently. For example, eastern priests could get married, while priests in the west could not. Religious services were performed in Greek in the east. In the west they were held in Latin.</a:t>
            </a:r>
          </a:p>
          <a:p>
            <a:r>
              <a:rPr lang="en-US" dirty="0" smtClean="0"/>
              <a:t>     For hundreds of years, church leaders from the east and west worked together peacefully despite their differences. However, the differences between their ideas continued to grow. In time the differences led to a split within the Christian Church. In the 1000s Christians in the east broke away from the rest of the church and formed what became known as the Eastern Orthodox Church. As a result, eastern and western Europe were completely divided</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PREVIEW</a:t>
            </a:r>
            <a:endParaRPr lang="en-US" dirty="0"/>
          </a:p>
        </p:txBody>
      </p:sp>
      <p:sp>
        <p:nvSpPr>
          <p:cNvPr id="3" name="Content Placeholder 2"/>
          <p:cNvSpPr>
            <a:spLocks noGrp="1"/>
          </p:cNvSpPr>
          <p:nvPr>
            <p:ph idx="1"/>
          </p:nvPr>
        </p:nvSpPr>
        <p:spPr/>
        <p:txBody>
          <a:bodyPr/>
          <a:lstStyle/>
          <a:p>
            <a:r>
              <a:rPr lang="en-US" dirty="0" smtClean="0"/>
              <a:t>The Roman Empire and the Christian Church both divided into two parts. The Eastern Orthodox Church became a major force in the Byzantine Empire. Before long, though, Orthodox Christians encountered members of a religious group they had never met before, the Muslims.</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List what is different and what is the same with the two empires.</a:t>
            </a:r>
            <a:endParaRPr lang="en-US" dirty="0"/>
          </a:p>
        </p:txBody>
      </p:sp>
      <p:sp>
        <p:nvSpPr>
          <p:cNvPr id="4" name="Oval 3"/>
          <p:cNvSpPr/>
          <p:nvPr/>
        </p:nvSpPr>
        <p:spPr>
          <a:xfrm>
            <a:off x="1524000" y="1752600"/>
            <a:ext cx="3657600" cy="457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3810000" y="1828800"/>
            <a:ext cx="3733800" cy="45259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n>
                <a:solidFill>
                  <a:schemeClr val="accent1">
                    <a:shade val="50000"/>
                    <a:alpha val="0"/>
                  </a:schemeClr>
                </a:solidFill>
              </a:ln>
              <a:noFill/>
            </a:endParaRPr>
          </a:p>
        </p:txBody>
      </p:sp>
      <p:sp>
        <p:nvSpPr>
          <p:cNvPr id="6" name="TextBox 5"/>
          <p:cNvSpPr txBox="1"/>
          <p:nvPr/>
        </p:nvSpPr>
        <p:spPr>
          <a:xfrm>
            <a:off x="152400" y="6248400"/>
            <a:ext cx="2743200" cy="369332"/>
          </a:xfrm>
          <a:prstGeom prst="rect">
            <a:avLst/>
          </a:prstGeom>
          <a:noFill/>
        </p:spPr>
        <p:txBody>
          <a:bodyPr wrap="square" rtlCol="0">
            <a:spAutoFit/>
          </a:bodyPr>
          <a:lstStyle/>
          <a:p>
            <a:r>
              <a:rPr lang="en-US" dirty="0" smtClean="0"/>
              <a:t>Western Roman Empire</a:t>
            </a:r>
            <a:endParaRPr lang="en-US" dirty="0"/>
          </a:p>
        </p:txBody>
      </p:sp>
      <p:sp>
        <p:nvSpPr>
          <p:cNvPr id="7" name="Rectangle 6"/>
          <p:cNvSpPr/>
          <p:nvPr/>
        </p:nvSpPr>
        <p:spPr>
          <a:xfrm>
            <a:off x="6324600" y="6248400"/>
            <a:ext cx="2590774" cy="369332"/>
          </a:xfrm>
          <a:prstGeom prst="rect">
            <a:avLst/>
          </a:prstGeom>
        </p:spPr>
        <p:txBody>
          <a:bodyPr wrap="none">
            <a:spAutoFit/>
          </a:bodyPr>
          <a:lstStyle/>
          <a:p>
            <a:r>
              <a:rPr lang="en-US" dirty="0" smtClean="0"/>
              <a:t>Eastern Roman Empire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304800" y="762000"/>
            <a:ext cx="5638800" cy="57912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971800" y="685800"/>
            <a:ext cx="5791200" cy="58674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286000" y="0"/>
            <a:ext cx="4810356" cy="646331"/>
          </a:xfrm>
          <a:prstGeom prst="rect">
            <a:avLst/>
          </a:prstGeom>
          <a:noFill/>
        </p:spPr>
        <p:txBody>
          <a:bodyPr wrap="none" rtlCol="0">
            <a:spAutoFit/>
          </a:bodyPr>
          <a:lstStyle/>
          <a:p>
            <a:r>
              <a:rPr lang="en-US" sz="3600" b="1" dirty="0" smtClean="0"/>
              <a:t>Chapter 2 section 3 G.O.</a:t>
            </a:r>
            <a:endParaRPr lang="en-US" sz="3600" b="1" dirty="0"/>
          </a:p>
        </p:txBody>
      </p:sp>
      <p:sp>
        <p:nvSpPr>
          <p:cNvPr id="9" name="TextBox 8"/>
          <p:cNvSpPr txBox="1"/>
          <p:nvPr/>
        </p:nvSpPr>
        <p:spPr>
          <a:xfrm>
            <a:off x="304800" y="5715000"/>
            <a:ext cx="988604" cy="923330"/>
          </a:xfrm>
          <a:prstGeom prst="rect">
            <a:avLst/>
          </a:prstGeom>
          <a:noFill/>
        </p:spPr>
        <p:txBody>
          <a:bodyPr wrap="none" rtlCol="0">
            <a:spAutoFit/>
          </a:bodyPr>
          <a:lstStyle/>
          <a:p>
            <a:r>
              <a:rPr lang="en-US" b="1" dirty="0" smtClean="0"/>
              <a:t>Western</a:t>
            </a:r>
          </a:p>
          <a:p>
            <a:r>
              <a:rPr lang="en-US" b="1" dirty="0" smtClean="0"/>
              <a:t>Roman </a:t>
            </a:r>
          </a:p>
          <a:p>
            <a:r>
              <a:rPr lang="en-US" b="1" dirty="0" smtClean="0"/>
              <a:t>Empire</a:t>
            </a:r>
            <a:endParaRPr lang="en-US" b="1" dirty="0"/>
          </a:p>
        </p:txBody>
      </p:sp>
      <p:sp>
        <p:nvSpPr>
          <p:cNvPr id="10" name="TextBox 9"/>
          <p:cNvSpPr txBox="1"/>
          <p:nvPr/>
        </p:nvSpPr>
        <p:spPr>
          <a:xfrm>
            <a:off x="7924800" y="5715000"/>
            <a:ext cx="894412" cy="923330"/>
          </a:xfrm>
          <a:prstGeom prst="rect">
            <a:avLst/>
          </a:prstGeom>
          <a:noFill/>
        </p:spPr>
        <p:txBody>
          <a:bodyPr wrap="none" rtlCol="0">
            <a:spAutoFit/>
          </a:bodyPr>
          <a:lstStyle/>
          <a:p>
            <a:r>
              <a:rPr lang="en-US" b="1" dirty="0" smtClean="0"/>
              <a:t>Eastern</a:t>
            </a:r>
          </a:p>
          <a:p>
            <a:r>
              <a:rPr lang="en-US" b="1" dirty="0" smtClean="0"/>
              <a:t>Roman</a:t>
            </a:r>
          </a:p>
          <a:p>
            <a:r>
              <a:rPr lang="en-US" b="1" dirty="0" smtClean="0"/>
              <a:t>Empire</a:t>
            </a:r>
            <a:endParaRPr lang="en-US" b="1" dirty="0"/>
          </a:p>
        </p:txBody>
      </p:sp>
      <p:sp>
        <p:nvSpPr>
          <p:cNvPr id="11" name="TextBox 10"/>
          <p:cNvSpPr txBox="1"/>
          <p:nvPr/>
        </p:nvSpPr>
        <p:spPr>
          <a:xfrm>
            <a:off x="762000" y="1905000"/>
            <a:ext cx="2362200" cy="3108543"/>
          </a:xfrm>
          <a:prstGeom prst="rect">
            <a:avLst/>
          </a:prstGeom>
          <a:noFill/>
        </p:spPr>
        <p:txBody>
          <a:bodyPr wrap="square" rtlCol="0">
            <a:spAutoFit/>
          </a:bodyPr>
          <a:lstStyle/>
          <a:p>
            <a:r>
              <a:rPr lang="en-US" sz="2800" dirty="0" smtClean="0"/>
              <a:t>-Spoke </a:t>
            </a:r>
            <a:r>
              <a:rPr lang="en-US" sz="2800" dirty="0" err="1" smtClean="0"/>
              <a:t>latin</a:t>
            </a:r>
            <a:endParaRPr lang="en-US" sz="2800" dirty="0" smtClean="0"/>
          </a:p>
          <a:p>
            <a:r>
              <a:rPr lang="en-US" sz="2800" dirty="0" smtClean="0"/>
              <a:t>-lived in Rome</a:t>
            </a:r>
          </a:p>
          <a:p>
            <a:r>
              <a:rPr lang="en-US" sz="2800" dirty="0" smtClean="0"/>
              <a:t>-Popes,                 bishops ran the church</a:t>
            </a:r>
          </a:p>
          <a:p>
            <a:r>
              <a:rPr lang="en-US" sz="2800" dirty="0" smtClean="0"/>
              <a:t>-Emperor led</a:t>
            </a:r>
          </a:p>
          <a:p>
            <a:r>
              <a:rPr lang="en-US" sz="2800" dirty="0"/>
              <a:t> </a:t>
            </a:r>
            <a:r>
              <a:rPr lang="en-US" sz="2800" dirty="0" smtClean="0"/>
              <a:t>   Government</a:t>
            </a:r>
            <a:endParaRPr lang="en-US" sz="2800" dirty="0"/>
          </a:p>
        </p:txBody>
      </p:sp>
      <p:sp>
        <p:nvSpPr>
          <p:cNvPr id="12" name="TextBox 11"/>
          <p:cNvSpPr txBox="1"/>
          <p:nvPr/>
        </p:nvSpPr>
        <p:spPr>
          <a:xfrm>
            <a:off x="6096000" y="2667000"/>
            <a:ext cx="2667000" cy="1938992"/>
          </a:xfrm>
          <a:prstGeom prst="rect">
            <a:avLst/>
          </a:prstGeom>
          <a:noFill/>
        </p:spPr>
        <p:txBody>
          <a:bodyPr wrap="square" rtlCol="0">
            <a:spAutoFit/>
          </a:bodyPr>
          <a:lstStyle/>
          <a:p>
            <a:r>
              <a:rPr lang="en-US" sz="2400" dirty="0" smtClean="0"/>
              <a:t>-Emperors led</a:t>
            </a:r>
          </a:p>
          <a:p>
            <a:r>
              <a:rPr lang="en-US" sz="2400" dirty="0"/>
              <a:t> </a:t>
            </a:r>
            <a:r>
              <a:rPr lang="en-US" sz="2400" dirty="0" smtClean="0"/>
              <a:t> the church</a:t>
            </a:r>
          </a:p>
          <a:p>
            <a:r>
              <a:rPr lang="en-US" sz="2400" dirty="0" smtClean="0"/>
              <a:t>-Spoke Greek</a:t>
            </a:r>
          </a:p>
          <a:p>
            <a:r>
              <a:rPr lang="en-US" sz="2400" dirty="0" smtClean="0"/>
              <a:t>-Lived in Constantinople</a:t>
            </a:r>
            <a:endParaRPr lang="en-US" sz="2400" dirty="0"/>
          </a:p>
        </p:txBody>
      </p:sp>
      <p:sp>
        <p:nvSpPr>
          <p:cNvPr id="13" name="TextBox 12"/>
          <p:cNvSpPr txBox="1"/>
          <p:nvPr/>
        </p:nvSpPr>
        <p:spPr>
          <a:xfrm>
            <a:off x="3429000" y="2667000"/>
            <a:ext cx="2133600" cy="1815882"/>
          </a:xfrm>
          <a:prstGeom prst="rect">
            <a:avLst/>
          </a:prstGeom>
          <a:noFill/>
        </p:spPr>
        <p:txBody>
          <a:bodyPr wrap="square" rtlCol="0">
            <a:spAutoFit/>
          </a:bodyPr>
          <a:lstStyle/>
          <a:p>
            <a:r>
              <a:rPr lang="en-US" sz="2800" dirty="0" smtClean="0"/>
              <a:t>-Christianity</a:t>
            </a:r>
          </a:p>
          <a:p>
            <a:r>
              <a:rPr lang="en-US" sz="2800" dirty="0" smtClean="0"/>
              <a:t>-once part of </a:t>
            </a:r>
          </a:p>
          <a:p>
            <a:r>
              <a:rPr lang="en-US" sz="2800" dirty="0"/>
              <a:t> </a:t>
            </a:r>
            <a:r>
              <a:rPr lang="en-US" sz="2800" dirty="0" smtClean="0"/>
              <a:t>   Rome</a:t>
            </a:r>
          </a:p>
          <a:p>
            <a:r>
              <a:rPr lang="en-US" sz="2800" dirty="0" smtClean="0"/>
              <a:t>-Roman Laws</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If YOU were there...</a:t>
            </a:r>
            <a:endParaRPr lang="en-US" dirty="0"/>
          </a:p>
        </p:txBody>
      </p:sp>
      <p:sp>
        <p:nvSpPr>
          <p:cNvPr id="3" name="Content Placeholder 2"/>
          <p:cNvSpPr>
            <a:spLocks noGrp="1"/>
          </p:cNvSpPr>
          <p:nvPr>
            <p:ph idx="1"/>
          </p:nvPr>
        </p:nvSpPr>
        <p:spPr/>
        <p:txBody>
          <a:bodyPr>
            <a:normAutofit fontScale="92500"/>
          </a:bodyPr>
          <a:lstStyle/>
          <a:p>
            <a:r>
              <a:rPr lang="en-US" dirty="0" smtClean="0"/>
              <a:t>You are a trader visiting Constantinople. You have traveled to many cities but have never seen anything so magnificent. The city has huge palaces and stadiums for horse races. In the city center you enter a church and stop, speechless with amazement. Above you is a vast, gold dome lit by hundreds of candles.</a:t>
            </a:r>
          </a:p>
          <a:p>
            <a:r>
              <a:rPr lang="en-US" b="1" dirty="0" smtClean="0"/>
              <a:t>How does the city make you feel about its rulers?</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BUILDING BACKGROUND</a:t>
            </a:r>
            <a:endParaRPr lang="en-US" b="1" dirty="0"/>
          </a:p>
        </p:txBody>
      </p:sp>
      <p:sp>
        <p:nvSpPr>
          <p:cNvPr id="3" name="Content Placeholder 2"/>
          <p:cNvSpPr>
            <a:spLocks noGrp="1"/>
          </p:cNvSpPr>
          <p:nvPr>
            <p:ph idx="1"/>
          </p:nvPr>
        </p:nvSpPr>
        <p:spPr/>
        <p:txBody>
          <a:bodyPr/>
          <a:lstStyle/>
          <a:p>
            <a:r>
              <a:rPr lang="en-US" dirty="0" smtClean="0"/>
              <a:t>Even before the western empire fell to the Goths, power had begun to shift to the richer, more stable east. The people of the eastern empire considered themselves Romans, but their culture was very different from that of Rome itself.</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 and People</a:t>
            </a:r>
            <a:endParaRPr lang="en-US" dirty="0"/>
          </a:p>
        </p:txBody>
      </p:sp>
      <p:sp>
        <p:nvSpPr>
          <p:cNvPr id="3" name="Content Placeholder 2"/>
          <p:cNvSpPr>
            <a:spLocks noGrp="1"/>
          </p:cNvSpPr>
          <p:nvPr>
            <p:ph idx="1"/>
          </p:nvPr>
        </p:nvSpPr>
        <p:spPr>
          <a:xfrm>
            <a:off x="457200" y="1143000"/>
            <a:ext cx="8229600" cy="5486400"/>
          </a:xfrm>
        </p:spPr>
        <p:txBody>
          <a:bodyPr>
            <a:normAutofit/>
          </a:bodyPr>
          <a:lstStyle/>
          <a:p>
            <a:pPr>
              <a:buNone/>
            </a:pPr>
            <a:r>
              <a:rPr lang="en-US" b="1" dirty="0" smtClean="0"/>
              <a:t>Section 3</a:t>
            </a:r>
          </a:p>
          <a:p>
            <a:pPr>
              <a:buNone/>
            </a:pPr>
            <a:endParaRPr lang="en-US" sz="4400" dirty="0" smtClean="0"/>
          </a:p>
          <a:p>
            <a:r>
              <a:rPr lang="en-US" sz="4400" dirty="0" smtClean="0"/>
              <a:t>Justinian</a:t>
            </a:r>
            <a:endParaRPr lang="en-US" sz="4400" dirty="0"/>
          </a:p>
          <a:p>
            <a:r>
              <a:rPr lang="en-US" sz="4400" dirty="0" smtClean="0"/>
              <a:t>Theodora</a:t>
            </a:r>
          </a:p>
          <a:p>
            <a:r>
              <a:rPr lang="en-US" sz="4400" dirty="0" smtClean="0"/>
              <a:t>Byzantine Empire</a:t>
            </a:r>
          </a:p>
          <a:p>
            <a:r>
              <a:rPr lang="en-US" sz="4400" dirty="0" smtClean="0"/>
              <a:t>mosaics</a:t>
            </a:r>
          </a:p>
          <a:p>
            <a:endParaRPr lang="en-US" dirty="0"/>
          </a:p>
        </p:txBody>
      </p:sp>
    </p:spTree>
    <p:extLst>
      <p:ext uri="{BB962C8B-B14F-4D97-AF65-F5344CB8AC3E}">
        <p14:creationId xmlns:p14="http://schemas.microsoft.com/office/powerpoint/2010/main" xmlns="" val="1757112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b="1" dirty="0"/>
              <a:t>Justinian:</a:t>
            </a:r>
          </a:p>
        </p:txBody>
      </p:sp>
      <p:sp>
        <p:nvSpPr>
          <p:cNvPr id="29699" name="Rectangle 3"/>
          <p:cNvSpPr>
            <a:spLocks noGrp="1" noChangeArrowheads="1"/>
          </p:cNvSpPr>
          <p:nvPr>
            <p:ph type="body" idx="1"/>
          </p:nvPr>
        </p:nvSpPr>
        <p:spPr/>
        <p:txBody>
          <a:bodyPr/>
          <a:lstStyle/>
          <a:p>
            <a:r>
              <a:rPr lang="en-US" dirty="0"/>
              <a:t>(</a:t>
            </a:r>
            <a:r>
              <a:rPr lang="en-US" dirty="0" err="1"/>
              <a:t>juh</a:t>
            </a:r>
            <a:r>
              <a:rPr lang="en-US" dirty="0"/>
              <a:t>-STIN-</a:t>
            </a:r>
            <a:r>
              <a:rPr lang="en-US" dirty="0" err="1"/>
              <a:t>ee</a:t>
            </a:r>
            <a:r>
              <a:rPr lang="en-US" dirty="0"/>
              <a:t>-</a:t>
            </a:r>
            <a:r>
              <a:rPr lang="en-US" dirty="0" err="1"/>
              <a:t>uhn</a:t>
            </a:r>
            <a:r>
              <a:rPr lang="en-US" dirty="0"/>
              <a:t>) (c. 483–565) Byzantine emperor, he reunited the Roman Empire, simplified Roman laws with Justinian’s Code, and ordered </a:t>
            </a:r>
            <a:r>
              <a:rPr lang="en-US" dirty="0" err="1"/>
              <a:t>Hagia</a:t>
            </a:r>
            <a:r>
              <a:rPr lang="en-US" dirty="0"/>
              <a:t> Sophia built. </a:t>
            </a:r>
          </a:p>
        </p:txBody>
      </p:sp>
      <p:pic>
        <p:nvPicPr>
          <p:cNvPr id="1026" name="Picture 2" descr="http://t1.gstatic.com/images?q=tbn:ANd9GcR12b1AR6npNlSpwuzUaVtKUDfF1ruJ1FA_DmB8O6tJdn6hjMD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48200" y="3841737"/>
            <a:ext cx="4257675" cy="2920724"/>
          </a:xfrm>
          <a:prstGeom prst="rect">
            <a:avLst/>
          </a:prstGeom>
          <a:noFill/>
          <a:extLst>
            <a:ext uri="{909E8E84-426E-40DD-AFC4-6F175D3DCCD1}">
              <a14:hiddenFill xmlns:a14="http://schemas.microsoft.com/office/drawing/2010/main" xmlns="">
                <a:solidFill>
                  <a:srgbClr val="FFFFFF"/>
                </a:solidFill>
              </a14:hiddenFill>
            </a:ext>
          </a:extLst>
        </p:spPr>
      </p:pic>
      <p:sp>
        <p:nvSpPr>
          <p:cNvPr id="2" name="AutoShape 6" descr="data:image/jpg;base64,/9j/4AAQSkZJRgABAQAAAQABAAD/2wBDAAkGBwgHBgkIBwgKCgkLDRYPDQwMDRsUFRAWIB0iIiAdHx8kKDQsJCYxJx8fLT0tMTU3Ojo6Iys/RD84QzQ5Ojf/2wBDAQoKCg0MDRoPDxo3JR8lNzc3Nzc3Nzc3Nzc3Nzc3Nzc3Nzc3Nzc3Nzc3Nzc3Nzc3Nzc3Nzc3Nzc3Nzc3Nzc3Nzf/wAARCACUALADASIAAhEBAxEB/8QAHAAAAgIDAQEAAAAAAAAAAAAABAUDBgACBwEI/8QAQBAAAgEDAwIDBgIIBAUFAQAAAQIDAAQRBRIhMUETUWEGIjJxgZEUoRUjM0KxwdHwB1Jy8RZTYpLhJENzgqLC/8QAGgEAAgMBAQAAAAAAAAAAAAAAAwQBAgUABv/EACsRAAICAQQBAwQBBQEAAAAAAAECAAMRBBIhMUETIlEFFDJhcSNCkaGx8P/aAAwDAQACEQMRAD8A7RgZ869ABHAxSmae7Zip/VjzH9a9FvdkK0VyGxzmoL/qdj5MbDHnzWdKUxjUWk3F1ABwRnimW8sobI6dT3rg2ZxGJJnmvMZ+VKtUv5LdFMAQg/vZzSOTUr18hp2A7gcUN71Q4l1qLS37gSQSBj1oS5vbSPKtcIGHlziqmHkIIZ2K9QCeKjGScn7+dAOr+BCDT/JlhkW0nwZL+Rs8gb8CoUXTISHOWz6k0m64Xv5YqWJHEisVxjqD2qvrFj1L+mAO44kubYt+rg27f8wxn6ULMZLpm8OEKE5LYxitQymUPKSVz8j9KOiaCYMkcwIIwAByauG38ZlMbeYpictJsRgB3appJ2T9XCwYD4nHc1u+mOqltw4PSoRayA8cL34oW1hCbgZCx3fOvUQ8EA9aKisXkl2Ipx5460ys9KMThpG6HoKlaWYzmsUCRWVpcbsM5EZ9aeBFwAR2868C46Ba9Ix1NPJWEEUZi09G1eAKzPNQtPEvDSAHyryOeOQkK2atkfMjBk+a8J4rUuB8RH3rwOCMjFTIg7Tp08VR9aH/AB8MD+9dI27t7vH2pU9tcykhYH+prIdFmk/akR/Pn+FBZnJ4EMEUdmG3eqxyMUMwER/yYyaWXV5FJGsaliV4Dbu1Hx6Cg/aSZ+QqX9CW4PxNQ2SxpYOixHHcBVIYbl8mzWomTPT6VYxpNmB+z57nNQS6LEwPhsRQTprBCC9cxFui3ZLY8wBUiz2S8Mkz+mQKLudEmVQYjvPfNK3gmRzG0Z3AeVAZbE7EKCreYWdSVeba3EY8ydxrb8fLMciIO/8AozQawBGRpAQT2NEQ3tyFIhYRpnGFQDNB+6UHlpb0uOBPblLrwy8lvIeQAoGMdOcVojFDt24byJoa5v7xCw8Zsj0pPPqNyzsksjE9ifn59qullZJIMo24DBEtcN5JHnxACDU66kxI2wrgedUWw9pLmKVorsCVATw/BH1/3q5aRINTt/GsoEkUHDBjyp+WaYBfwYEOhhbaxOpG2NF58qlbWZimFVd3etPwl3+7Zxj6D+tQPYXagkwgD0xxVy1ok7azJl1S4J3F/ptreTV53X3dv2odLC7YZjjOD6gV42l3g6Rf/oD+dU/reJOKxIXmd5C7uWz51qLloWLIfzotdLvMZKKPTcDUMmnXa5JQ49Oap6dneJbenUie7lm/9xh54qW3vpoU2+ISKjjsJpHwikHvkYqb9F3IOCo+hqQth6nEoI8aeFc7pUX/AO1RxTwtKXSZpP8Ap5NIp9R4YkWkaf5jg/wqG3uvGdQsi4Y8YUgD0zjFaJZ89RPCfMsxuTn3IZGx6YrcSsfiQqT261X1vLONlSYby2feVuOPWpv0jpijc/A9X/8ANdhzILIPMffOvaVW+oWTMvgP8QOG3ZC/Pmt5JlcAm5tzk4G7z+9ScjxKgg+YVNOyjEcbSN/qAFVy71uLZMJLiAEAZEZyQN23tnuQMetLfazVrq2kNtbXhXw0aScxLtICoWxnrngfVhVUv21aO01Ei6kM9tHbwrgscyvgvjzAJPHbFZ2pu3jaDG6k28mWma8g35MwbMxgACk/rMfDx/HpUy6lZpA5aR1CyeFxE5y2Tnt0469KqM8ksOr6lZtPI0NrCpgkLNhpNuSRnqckefSkWttJb2enNAXUtKviAdSdpPNZS6dN2P8A3Uba1sZl/lvIPFmUu7lU8QnwnxjGeOOeKWTSwPPDgsPEUkF4290DsfI/+KoN1dTw6jdR+IfDEfu5UccDp+dJnvb02akyyKGcAqBgMPtTlWlHcWsuZpe7iB5bpZI5EUSk43Bk2/PI+nWjNC1u80a+iuomUxdJId/DqMZGMcHuM1zv8beLcyjx2ysXusQCR6D7/nUKX19i1BnkCjJGOMHz/IfYU6ileosQTPqfS9XstWiMlhOswX4wOCh8iKNzmvln2a1e9s9TsJobmVSskfRu24gj7Zr6SN+gJxuPzpxW3QZ47jQYUdBihZr0Rg7I3cjyU4pZJeSsxIkOOwrT8RPn9q4+tQWbwJYbPJhZ1C7djstePUHNaC8v2OBAn1/3oUzu2QZZPoa1EjDqxI9SaoRbLb6hGHj3x+KOJeOpNZ41yDl5IB8qAMh5A7+deGQ4xUhH+ZBtrlR8OVlAFygUkjLEDb/q8vnXsTz7GEV0rFedm08nPp8u9H6hHC9k9yZGiduWhKnqACSOnGGFK7e8tZY5AQdojOXVtvI++SfLgdKZ9RSIqaSCBCs3gU77m2jK5424I+uOOtDyadeuviCETA9WUhj9s5/KtUjikEk0F0JrYBiZoFygweNzHHPfFHw6pbvMskse6WQqhdWVeScDg47DJPy8+Fb9clS5HMPXorLTgjEGs9NuCD4riEHkKTz9q3uJE0/343zJjBPxZqf9LRvPHDHZOBJO0W55lGxVwd7ccA54+X0pbdaut1pX4qCJ3y5Qw+KuSM9flx6day7PqNjecR+vQIvj/M2OpXsi+PEgdSDwoA748x5VKNW1BYx4gSIsMgLHwBkjzOeh+VQ6epubaYwxlXGFVV56vj+daXLHAjcAvACpIPB95v6/lWWdTYMzWq0tTEDEWavrmpW4UzXkXvE7QkA5Axz18zj6UkXWb27LbpYcA8hkyc/et/ayxmuofHhdVSOMBhk5OG/80jSUQRBpZhjHxN3rRqcvWCDzEb9OK7SCOIykk8RjmC3Zv/h6/nUsVo8kZcWtn8mXkUkfXsZFtb7iB8UjY/IV7be0tySXktYmXGOGIxRCmoxxKAUDgy222lEBWltbNvVUFWfSvZa2uLJ7mRLWHAOUFsGbjv5VSNL9pkk9yRjDJkYDjIPyNNnvbi6urbxbhlii+CNSQASSSfnk0k76hWIYxsUU2KPTHMLjgs5NZutPW3tmW1TezfgogSvGMADqSQPzpvNrV5br4r3G+JeWXwkB+WQMn8qIa7Nuk0LJtiuIy4CqPiYj64GMfTpSK/DzWsqQk+IRhNxxULrLA64Y44nDRI1bEr/EdRe0ttI43SlcHABGBR/44gZD8elcrfUY4Wkt7uJnMblGGBgEeRzVjtPbSxgREns5MJgAoAOAR5n0/OvQrqMDJ5nnft2ziXP8YTg+NzjyHNQNfSk8OfyoRr1WtrWb8HcQxzkOruq42iNM/vc55I8z86IE9gJ2huGWKVFDMSw29MnByRRa70f9Sj0us3N7KFGG97rndWgu5g+7fzRRhtyvG5gPLFYI7ZcnaB/qaj5EDzKBqWo3lwWWASbfEbCDgDOPP0/IUkFxqketwQQ3jwpLPHGCr78HcMcfnimd7LcKXjmUHBKsd5QZHB/hS1ZI4L+1maCPeXAVvELHkjnpz86yScZ4mtXprAwLGXW/Bt9KeytVligj3LINnxyA4ZuOmeDilWpapp92uiW1tK6XEChbgyRkbjgD4u/et7m5SILJLuO6VY0xzgk4FPtO0a1vVt5Jy43buFOO+Pn+dYj2gHLeepttVsQFexC7rSYd7tBGccBcdCOmf50TpGhro+kyR7EnbcXRmUc5PSgJrC1gZomuBGisFG4gd/nSW+uzZRyS2t6wTBGEcgHHng0kqOfaD3+pLuWAlis96amskkKwDMXw4G/3gecfwpFeuWupz0/WN9eTR2j6rcavoYuJ1Ecq+5vTOPddQP5d6UXTlpX5ydxyfPmp2spKnwY1pQCd36gWsvjTbjPPuZqgFZJ5kZgzDnjsBV81Mb9PuQf+U35DNUeORt8W04Azv+VbH0/hDiJfU/zXPxC7S0UXErSIChi2qf8Aqra305/0U8OxfHMoKnPGOO/3ryGfE8hY5iIG0VKJ5WtZF3nxju2n68flTDF/+TPAr7m9zYs0ieHHhSTnijNOnkjYW8rkgfATUDXErvahCx2H9ZjvxWMXN2WZWCHGM9qCwZlw0Otio2VnQLmX/wBDYcn3oM57/G1Al/XitHkZ7e3BYkJGAvPQVFuYcisfbzNytcJiU3VEDahchZNm+Qk8+tbRQosXLeK56Nu4/hUV6Yhqt4SUGJWwp6+dF28UkkQcQgknGGXGfvXokX2DmeYuYCw8eZPpesz2shhlmMm1QFLOQUXyGOlN7bUA8xkjEEfukEqgZiT35FIXheF1a4h8KItgtsABHoSK9iuNqXC2ruJAPc2oDngeQ5qXqV1x5iTpuORLTo+uTRNKplWRy7AqD7qgYHHPWtn1a7luTcBmC7sLGwwB6kVVdMv3k1NVuLlVDBhhoiOewwB1oz2g3ae8RgO5ZJdsmMjHHTz7GhGm7G1W4ECaiDidIaa1jtys4iRXZzvlIAAY5OM+lUrXNTjlnH4WxtpfDcDxpmViB0JUDgcZ86jGgahNIraneRW7N0Ukyyn5KP5kU1tfZvT4wGkinnI6tcy7B/2pyfkTVnFVJ9xyZrAWPyvEiZYZ7aJth2Ha+DhgCACDnP1pnpWouYmVpCsEXu7uFAUfL1qYafDLbQnEaRbAYlgjVNoI4Oep+pNVr20LaZYwNBLJK0swiKOxPYnOc47eVKE0WEIq8whF6+5m4lg1DU7bwB4OneImceIzYLE9MCqt7Q6VcXJNzFCkLBcNGP3vL0qL/iDdbxwzQCLw2XcEGenOT14phN7QWk09rLNHmASbnDLkYGO3nVcXIR/P+pYNUfHiJ9Ju7212Rh3WJZVZ40HDAMCeMelWKcMZ5TtPLt29aN9mIPx0E11psDSR/inViAq5OFOPp5+tO20O8lG5kHJPJkwevligXlWPPBjWn1BpzjmUu/R3sLpURixiYAAckkGk+jeyWoz2aXMi2sMTY2mSTrn5V0C50S+t4nkMKFRG5OH+HjPpx8s1x2W/M8LJcykpvTCsTtAAYYA+1NaJSVKqYtrr/VYEiONd0O+0yZRcWMYRjhZYmGxj5fPig4LWeRgsdmzMeg3CjLLV72WVLNbkyxFFk8OXLgFVxxn0/vin2nwSavNFYqBFKz5HhsELen59PSmXdkHIiAAJwILoum3kbkTW0FugON0pDEnyUDk9PkPOiNRsBIreEYZHjbDqqhWB+5x+VR67Z/hormaKZisNxmQK2R8WCuRzjJFQW2q2bQXYK7JJHDlgp/5gbrj5il23sN4h1KLwRHFtJ41pb4VlZU2FW6git1UkgeZ7nFOLP8PN7OjVA5eJJ9jnaScFRjtnrn70AupaZKceO+UOCEhfk/8AbSfoFuepqjX7BtxnEpd/plx/xHcC3haVt4Pu+8PeAOcjiugaJ7O2cqOLu6SWWEZliiONvGcE9anspIJra7uYfGMKxqrnwmXJ3ZGAQN373Sq/aXsmna1eKtzIqPGW8NwyMM4xlW7cda0A7MMDxMezBbcfMtGl6Lb6xptxPZ2rQybTthdw6vjHHTvn/frVOu9Fkt5WktYVYZOVBPuemKtH+G3tCkE4tpbiKSJiwLr+7wO/FPdQt7aa+mWVVy5cqV905BPPHUYx51am5qx7+eYN6g/48TlRtWkvFlkiCvuBY5PaiPaYG601nEhAR1K8YOOh/jVuu9PhQq8THkZIdSMfUD+IqO80aK6tpYJGt5QVPwXIz08sdfKnBdWeRAmuzzBvaqe4g/AzxSoQN4VQoG0AjyFA2+tX9zGREtvkqrZO7JBHFba1rAlgYTRqBbuyiSQcc9iMnnp50rlv5YyjrJGYdgYbv3lOM46Z5OOg6UpcgPGI2moA8xjZaveRpBbD8OwVSELK5OFODk9KX+091Lcw2Md0I9vj4woPlTn2al0zVIXe6vYI5Fk2hGlK7uM5HHNOD7P6deyrbsjzunvkIOo46Mf6UkSlb7jxGcl0IBnOZ9F1K8kVNKtZbiPYC7hdqA57npU+qaHqFpp9nsgid0jPjKHyA25vvwV6V1r9IWFvAttb2zwxRjaI0j4Xse1Vj2hu4V5QMIgcZMZGPT0FR94xYAKMQZq2oSYV/hVIsOgXSTssTLdsdrkKfgTnmrt+IiOSJo/P4xXILe7/AA8UlxFerEMhDsjL84yMgjHnUF/7RXMDQeFeiaKUEnNuqEc+ZFc+mNh3gytdg6xOwX0sZs7geIjfqn43A54NfMgAlEqgZJdSoxn/ADVezqs13BIH2MrjH7JP6Um9jLGHVPaNLYx5ii/Wy4HG1eo+vA+tH0Y9FXJnWjJAlz/w+9hJJRDq+pLstzBsigI96QFcbjnoPKr4dHghBFpDDAoHBWMAk/PvQz6zcIhKCJUHAUR9vlnypffe0l7HbuyGJEyVX3GyPI9aQs1DWtkmEVNglb9pYXzMjBMHgjHB57+fnVPubKQ28xt49srDOOx5zkU11zVJ5t7Pccnrz3qvJqdyWEcczFicLgZJP1rT0obb7oncw3e2dD/w0v3/AEDqNkVLyb43C+oIB/jn6U+e5h0w3DOIMzSmUl1G3OFGFB7e6OtULRNZg0C1u3kUPczdZEyQB1z+YP8AZpZdarLfTSSFzKRzuBJ4/lUCve5PiT6vGJedQ9rAciOWBccAqOlVDV7sXVyZtyM5XbvVedvl8qVGYS/5ieOh86H/ABwMYx8fkW7U6ggGyTmHaHMdNuBsbcC3XPXjH9a7DeypJcSxKrt7vJIIAyAeMduTXDI71FZXKk5689WBP9K7VPfWfgo25ZWlgiJUSDGdi8/Pr9qXvQhsiMVvxgxDcRyfi3t49xeU7Y9/vDB7kfQ/2KbaXYQaPD4ds/izMfelJByT/lGRhfQUnvdWhtrqFrREkxu37OwPGAcfM/WhbrVJzOyhyIgcAjz6D5cmlLC6kYktciD5lBn1trtZNjKhYkBEXJPp9aAaRJygkMqCInEZcldvGef6UkBKnIyKlWdwMFsjGNp6YrdZQeotHMOrIoSJIYkVCcYc+9nt1+WK6z7FamdSaC5jDRBomDAHuMDFcPguXid3VvedSDkA8Hr1FXf2M1C+09GFswSN8GMhydgPBwM/LrWbr9MrV5HYjeksKsR8y63F9v1O5iEgBEjd/U1XNTmvbgeNA6SI43PERgY3YAB+oOTWh1FpL4vIyvLJvZyDt9e38K1vNesoLZovDTbnG34hwcj59KzqqSjDauY9c6uuCcYlUvrx0D7Nq/rM4BJ8+me31od7xpBGXJPHGBmptTlF26h3XcxJJz8R+3HbjmhLaKe4ZljjAVF+I4AAx3J7mttUXbkiZTPg8Swez11416kUcRlO8Hw2QkYGAcgdq7Lo2mWaRSQRWdrAdwUfh1KLJxu8mrkGgXraX4kcxjWU4Ay/JNdisr63jMaAsGDIuccbjGSMfQfelLag+cS9dmDPNR0t41QRRSESAkZlXrtz6evakh09bqMp4b4X490qDaRnr9CD9atcmqxTJZuuZFKOUYDG4bBjjFc+ufaqQXs1sLcC3kLFlY99u3k9+ee3ekmoKdCFNwxzBrm30JrlIbhX3u20bpvd++KEvLPQ0tBcWNth9xEf6wMchsHIHOOtV7VL6Gebe4kZkUtlTjaMjByfke3lSQ6gsLHw9uWHLKMkHPY/L+dOVadyvZixfPiG6xdiNJRbkKehIYZznt9+n9jNBuPBtyzqAhJLYA5HPBPbnHHpSO5YFWYS7wzZwcj6+VDiV1QoHIU8EZ608KAa9sHLPNqgSdMGLwlO3Ii4XP8AGjMWDxRyQ3ETb5CgHhL9+R0qmvI8jZd2Y4xknsKY2trdHT/EitldWJIbHvjHceQqfTVB3IMeXMaJM0Qc5jLEgRovTr2p77M3UUVnDsnkaQlt6nBHxdefTHSq/azSFSl0FR13KGITkgDPUH+NF2iLE6zTMNrrkAYGB1zwBQXcKJx6l0ttQgttPa5ufElUsqquFOwYA7g4GfTsBxUljo1xrEQuImFvDvzudeGGT27np048zmk/snp8evamHmiK2FsBv93HiZ5VRz88+QFdTVkLKiABFwAAvA8gB/fSszU3jeB5jFOnLjc3U+UjXoFGW9g9xZ3FxGGPg7cgeRzz+VQw20kp9we6Dyx4A+teg6gcwi30+Qr4k5MUIOC2AT9B/YprZOlnCEhdnYknBYDGG8hny/OllxKUiMCHdtX3nDE89/7FCwSyRyhlxluORwaCylxzJBIORGs18pc4d1x3PWhYnkubsIwJQN7xVcGpL6F13CRVM/7QybjmpNBkEImmMm0gbSfIHPP8KrgKhIElmJ7jAW22IIWiiLjaFKbmY5689AOnrW05S0snggLRqxy0i8sWHX7/AD86BuLuWW/dYyB+6ZZCSAvckVqbkxwLOxMkzliHkz5DoOwwetU2McEyhOZHJcSRSRugRAu3JXjK+fXpXZNK1CC7SOWCVHzIp3K4PRSv864m95IWIYIHAx0GOnf+XamHsxeP+kYUJUYkSQuxxgIST980Rq8jmcZ2a7vPwtpbgY3Qqy89PgH5VzTU73x/HlICuG5wcY4x256c0DDrVysc9tcz+I0bhtwffnAC5B78ClE17PvVbZ3JVPeOcnHkfQDFBNJZv4kZJPMsmiaZZywtc3KSCKMn9WwwHXBJJPftU00elzQGeWyhfu2zOO5zkdRhee/NDfi3tdLhkupvEV0VWQYGNyjjj5k59F8qBupYbOJgVMyyrtG9iTgcgkDoDkH6UAI7uTmUIOYi1FYllBtlKwngZbOSOpoOpZHVkRVjVSuec8t86jrUUYEIIbpdib2UgsVRRklRk01LR2iqLcrhUwCx9457/L0+dK7DesbkBsngY4/v/etrjlcMSWPGFHGR1OaC4LNyeJE31C8lY7VK7HHu4UZA/sVZPZu3t7/VdO0u5eQs7Da49/k8LgHHr16Zqo3LOxw7biPhIPGK7P8A4I27XHs5NMsduZIL3G94VLhMKcBsZ7nv3oWpwlWcS9aBjLPp2n6ZpVultDcyDByWuE2sx+woqKWJJf1d5BgFjjxVJ6e71+Qo261V42dJbe3BDYxLMqk/cfwzSi71O1/EMZrK2dcAft48Hj1PnWDt3tuxNReABOB6a7W8SJGSBcRuX94joOOh9TUC5XS2RSwAm7E88eXSsrK9WepkiAQr4hIJ6KSMegzW7IBBG4Jzu24zx2rKyqGTGertuMXAGISMjv7x61DZoos1YdSXB8iMDjFZWUEfjOab3MKW1i7Rj3i4BYjJII6UMPdsncdRj86ysqV6lRA4lDtz5E/lTn2YKrqQRo0cEHBZckfI1lZV7fwM49QHUolgnLRZBJPf1NaWMamTcecDOD0PzrKyu/skyyeIFieTw0PLqqsMhNqDBGe/ApbPdTmPasmyN5FQxqAFwwBI/KsrKWqHMoIlk952J/zdhUpjXLHHQ1lZTRhJNGxkgIbnAXHpnrWlqguJ0hYlVLY931rKyoEiPZ9JtINIaRULSFS29jyCMjtXUP8AANyPZy+UdPx3/wDA/pWVlI3kmls/MvR+U6FrFnb3mnqtzEsgLITu9apl3o9hCzKlsmF6ZHpWVlZTcAYmlpzxP//Z"/>
          <p:cNvSpPr>
            <a:spLocks noChangeAspect="1" noChangeArrowheads="1"/>
          </p:cNvSpPr>
          <p:nvPr/>
        </p:nvSpPr>
        <p:spPr bwMode="auto">
          <a:xfrm>
            <a:off x="101600" y="-627063"/>
            <a:ext cx="1543050" cy="12954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8" descr="data:image/jpg;base64,/9j/4AAQSkZJRgABAQAAAQABAAD/2wBDAAkGBwgHBgkIBwgKCgkLDRYPDQwMDRsUFRAWIB0iIiAdHx8kKDQsJCYxJx8fLT0tMTU3Ojo6Iys/RD84QzQ5Ojf/2wBDAQoKCg0MDRoPDxo3JR8lNzc3Nzc3Nzc3Nzc3Nzc3Nzc3Nzc3Nzc3Nzc3Nzc3Nzc3Nzc3Nzc3Nzc3Nzc3Nzc3Nzf/wAARCACUALADASIAAhEBAxEB/8QAHAAAAgIDAQEAAAAAAAAAAAAABAUDBgACBwEI/8QAQBAAAgEDAwIDBgIIBAUFAQAAAQIDAAQRBRIhMUETUWEGIjJxgZEUoRUjM0KxwdHwB1Jy8RZTYpLhJENzgqLC/8QAGgEAAgMBAQAAAAAAAAAAAAAAAwQBAgUABv/EACsRAAICAQQBAwQBBQEAAAAAAAECAAMRBBIhMUETIlEFFDJhcSNCkaGx8P/aAAwDAQACEQMRAD8A7RgZ869ABHAxSmae7Zip/VjzH9a9FvdkK0VyGxzmoL/qdj5MbDHnzWdKUxjUWk3F1ABwRnimW8sobI6dT3rg2ZxGJJnmvMZ+VKtUv5LdFMAQg/vZzSOTUr18hp2A7gcUN71Q4l1qLS37gSQSBj1oS5vbSPKtcIGHlziqmHkIIZ2K9QCeKjGScn7+dAOr+BCDT/JlhkW0nwZL+Rs8gb8CoUXTISHOWz6k0m64Xv5YqWJHEisVxjqD2qvrFj1L+mAO44kubYt+rg27f8wxn6ULMZLpm8OEKE5LYxitQymUPKSVz8j9KOiaCYMkcwIIwAByauG38ZlMbeYpictJsRgB3appJ2T9XCwYD4nHc1u+mOqltw4PSoRayA8cL34oW1hCbgZCx3fOvUQ8EA9aKisXkl2Ipx5460ys9KMThpG6HoKlaWYzmsUCRWVpcbsM5EZ9aeBFwAR2868C46Ba9Ix1NPJWEEUZi09G1eAKzPNQtPEvDSAHyryOeOQkK2atkfMjBk+a8J4rUuB8RH3rwOCMjFTIg7Tp08VR9aH/AB8MD+9dI27t7vH2pU9tcykhYH+prIdFmk/akR/Pn+FBZnJ4EMEUdmG3eqxyMUMwER/yYyaWXV5FJGsaliV4Dbu1Hx6Cg/aSZ+QqX9CW4PxNQ2SxpYOixHHcBVIYbl8mzWomTPT6VYxpNmB+z57nNQS6LEwPhsRQTprBCC9cxFui3ZLY8wBUiz2S8Mkz+mQKLudEmVQYjvPfNK3gmRzG0Z3AeVAZbE7EKCreYWdSVeba3EY8ydxrb8fLMciIO/8AozQawBGRpAQT2NEQ3tyFIhYRpnGFQDNB+6UHlpb0uOBPblLrwy8lvIeQAoGMdOcVojFDt24byJoa5v7xCw8Zsj0pPPqNyzsksjE9ifn59qullZJIMo24DBEtcN5JHnxACDU66kxI2wrgedUWw9pLmKVorsCVATw/BH1/3q5aRINTt/GsoEkUHDBjyp+WaYBfwYEOhhbaxOpG2NF58qlbWZimFVd3etPwl3+7Zxj6D+tQPYXagkwgD0xxVy1ok7azJl1S4J3F/ptreTV53X3dv2odLC7YZjjOD6gV42l3g6Rf/oD+dU/reJOKxIXmd5C7uWz51qLloWLIfzotdLvMZKKPTcDUMmnXa5JQ49Oap6dneJbenUie7lm/9xh54qW3vpoU2+ISKjjsJpHwikHvkYqb9F3IOCo+hqQth6nEoI8aeFc7pUX/AO1RxTwtKXSZpP8Ap5NIp9R4YkWkaf5jg/wqG3uvGdQsi4Y8YUgD0zjFaJZ89RPCfMsxuTn3IZGx6YrcSsfiQqT261X1vLONlSYby2feVuOPWpv0jpijc/A9X/8ANdhzILIPMffOvaVW+oWTMvgP8QOG3ZC/Pmt5JlcAm5tzk4G7z+9ScjxKgg+YVNOyjEcbSN/qAFVy71uLZMJLiAEAZEZyQN23tnuQMetLfazVrq2kNtbXhXw0aScxLtICoWxnrngfVhVUv21aO01Ei6kM9tHbwrgscyvgvjzAJPHbFZ2pu3jaDG6k28mWma8g35MwbMxgACk/rMfDx/HpUy6lZpA5aR1CyeFxE5y2Tnt0469KqM8ksOr6lZtPI0NrCpgkLNhpNuSRnqckefSkWttJb2enNAXUtKviAdSdpPNZS6dN2P8A3Uba1sZl/lvIPFmUu7lU8QnwnxjGeOOeKWTSwPPDgsPEUkF4290DsfI/+KoN1dTw6jdR+IfDEfu5UccDp+dJnvb02akyyKGcAqBgMPtTlWlHcWsuZpe7iB5bpZI5EUSk43Bk2/PI+nWjNC1u80a+iuomUxdJId/DqMZGMcHuM1zv8beLcyjx2ysXusQCR6D7/nUKX19i1BnkCjJGOMHz/IfYU6ileosQTPqfS9XstWiMlhOswX4wOCh8iKNzmvln2a1e9s9TsJobmVSskfRu24gj7Zr6SN+gJxuPzpxW3QZ47jQYUdBihZr0Rg7I3cjyU4pZJeSsxIkOOwrT8RPn9q4+tQWbwJYbPJhZ1C7djstePUHNaC8v2OBAn1/3oUzu2QZZPoa1EjDqxI9SaoRbLb6hGHj3x+KOJeOpNZ41yDl5IB8qAMh5A7+deGQ4xUhH+ZBtrlR8OVlAFygUkjLEDb/q8vnXsTz7GEV0rFedm08nPp8u9H6hHC9k9yZGiduWhKnqACSOnGGFK7e8tZY5AQdojOXVtvI++SfLgdKZ9RSIqaSCBCs3gU77m2jK5424I+uOOtDyadeuviCETA9WUhj9s5/KtUjikEk0F0JrYBiZoFygweNzHHPfFHw6pbvMskse6WQqhdWVeScDg47DJPy8+Fb9clS5HMPXorLTgjEGs9NuCD4riEHkKTz9q3uJE0/343zJjBPxZqf9LRvPHDHZOBJO0W55lGxVwd7ccA54+X0pbdaut1pX4qCJ3y5Qw+KuSM9flx6day7PqNjecR+vQIvj/M2OpXsi+PEgdSDwoA748x5VKNW1BYx4gSIsMgLHwBkjzOeh+VQ6epubaYwxlXGFVV56vj+daXLHAjcAvACpIPB95v6/lWWdTYMzWq0tTEDEWavrmpW4UzXkXvE7QkA5Axz18zj6UkXWb27LbpYcA8hkyc/et/ayxmuofHhdVSOMBhk5OG/80jSUQRBpZhjHxN3rRqcvWCDzEb9OK7SCOIykk8RjmC3Zv/h6/nUsVo8kZcWtn8mXkUkfXsZFtb7iB8UjY/IV7be0tySXktYmXGOGIxRCmoxxKAUDgy222lEBWltbNvVUFWfSvZa2uLJ7mRLWHAOUFsGbjv5VSNL9pkk9yRjDJkYDjIPyNNnvbi6urbxbhlii+CNSQASSSfnk0k76hWIYxsUU2KPTHMLjgs5NZutPW3tmW1TezfgogSvGMADqSQPzpvNrV5br4r3G+JeWXwkB+WQMn8qIa7Nuk0LJtiuIy4CqPiYj64GMfTpSK/DzWsqQk+IRhNxxULrLA64Y44nDRI1bEr/EdRe0ttI43SlcHABGBR/44gZD8elcrfUY4Wkt7uJnMblGGBgEeRzVjtPbSxgREns5MJgAoAOAR5n0/OvQrqMDJ5nnft2ziXP8YTg+NzjyHNQNfSk8OfyoRr1WtrWb8HcQxzkOruq42iNM/vc55I8z86IE9gJ2huGWKVFDMSw29MnByRRa70f9Sj0us3N7KFGG97rndWgu5g+7fzRRhtyvG5gPLFYI7ZcnaB/qaj5EDzKBqWo3lwWWASbfEbCDgDOPP0/IUkFxqketwQQ3jwpLPHGCr78HcMcfnimd7LcKXjmUHBKsd5QZHB/hS1ZI4L+1maCPeXAVvELHkjnpz86yScZ4mtXprAwLGXW/Bt9KeytVligj3LINnxyA4ZuOmeDilWpapp92uiW1tK6XEChbgyRkbjgD4u/et7m5SILJLuO6VY0xzgk4FPtO0a1vVt5Jy43buFOO+Pn+dYj2gHLeepttVsQFexC7rSYd7tBGccBcdCOmf50TpGhro+kyR7EnbcXRmUc5PSgJrC1gZomuBGisFG4gd/nSW+uzZRyS2t6wTBGEcgHHng0kqOfaD3+pLuWAlis96amskkKwDMXw4G/3gecfwpFeuWupz0/WN9eTR2j6rcavoYuJ1Ecq+5vTOPddQP5d6UXTlpX5ydxyfPmp2spKnwY1pQCd36gWsvjTbjPPuZqgFZJ5kZgzDnjsBV81Mb9PuQf+U35DNUeORt8W04Azv+VbH0/hDiJfU/zXPxC7S0UXErSIChi2qf8Aqra305/0U8OxfHMoKnPGOO/3ryGfE8hY5iIG0VKJ5WtZF3nxju2n68flTDF/+TPAr7m9zYs0ieHHhSTnijNOnkjYW8rkgfATUDXErvahCx2H9ZjvxWMXN2WZWCHGM9qCwZlw0Otio2VnQLmX/wBDYcn3oM57/G1Al/XitHkZ7e3BYkJGAvPQVFuYcisfbzNytcJiU3VEDahchZNm+Qk8+tbRQosXLeK56Nu4/hUV6Yhqt4SUGJWwp6+dF28UkkQcQgknGGXGfvXokX2DmeYuYCw8eZPpesz2shhlmMm1QFLOQUXyGOlN7bUA8xkjEEfukEqgZiT35FIXheF1a4h8KItgtsABHoSK9iuNqXC2ruJAPc2oDngeQ5qXqV1x5iTpuORLTo+uTRNKplWRy7AqD7qgYHHPWtn1a7luTcBmC7sLGwwB6kVVdMv3k1NVuLlVDBhhoiOewwB1oz2g3ae8RgO5ZJdsmMjHHTz7GhGm7G1W4ECaiDidIaa1jtys4iRXZzvlIAAY5OM+lUrXNTjlnH4WxtpfDcDxpmViB0JUDgcZ86jGgahNIraneRW7N0Ukyyn5KP5kU1tfZvT4wGkinnI6tcy7B/2pyfkTVnFVJ9xyZrAWPyvEiZYZ7aJth2Ha+DhgCACDnP1pnpWouYmVpCsEXu7uFAUfL1qYafDLbQnEaRbAYlgjVNoI4Oep+pNVr20LaZYwNBLJK0swiKOxPYnOc47eVKE0WEIq8whF6+5m4lg1DU7bwB4OneImceIzYLE9MCqt7Q6VcXJNzFCkLBcNGP3vL0qL/iDdbxwzQCLw2XcEGenOT14phN7QWk09rLNHmASbnDLkYGO3nVcXIR/P+pYNUfHiJ9Ju7212Rh3WJZVZ40HDAMCeMelWKcMZ5TtPLt29aN9mIPx0E11psDSR/inViAq5OFOPp5+tO20O8lG5kHJPJkwevligXlWPPBjWn1BpzjmUu/R3sLpURixiYAAckkGk+jeyWoz2aXMi2sMTY2mSTrn5V0C50S+t4nkMKFRG5OH+HjPpx8s1x2W/M8LJcykpvTCsTtAAYYA+1NaJSVKqYtrr/VYEiONd0O+0yZRcWMYRjhZYmGxj5fPig4LWeRgsdmzMeg3CjLLV72WVLNbkyxFFk8OXLgFVxxn0/vin2nwSavNFYqBFKz5HhsELen59PSmXdkHIiAAJwILoum3kbkTW0FugON0pDEnyUDk9PkPOiNRsBIreEYZHjbDqqhWB+5x+VR67Z/hormaKZisNxmQK2R8WCuRzjJFQW2q2bQXYK7JJHDlgp/5gbrj5il23sN4h1KLwRHFtJ41pb4VlZU2FW6git1UkgeZ7nFOLP8PN7OjVA5eJJ9jnaScFRjtnrn70AupaZKceO+UOCEhfk/8AbSfoFuepqjX7BtxnEpd/plx/xHcC3haVt4Pu+8PeAOcjiugaJ7O2cqOLu6SWWEZliiONvGcE9anspIJra7uYfGMKxqrnwmXJ3ZGAQN373Sq/aXsmna1eKtzIqPGW8NwyMM4xlW7cda0A7MMDxMezBbcfMtGl6Lb6xptxPZ2rQybTthdw6vjHHTvn/frVOu9Fkt5WktYVYZOVBPuemKtH+G3tCkE4tpbiKSJiwLr+7wO/FPdQt7aa+mWVVy5cqV905BPPHUYx51am5qx7+eYN6g/48TlRtWkvFlkiCvuBY5PaiPaYG601nEhAR1K8YOOh/jVuu9PhQq8THkZIdSMfUD+IqO80aK6tpYJGt5QVPwXIz08sdfKnBdWeRAmuzzBvaqe4g/AzxSoQN4VQoG0AjyFA2+tX9zGREtvkqrZO7JBHFba1rAlgYTRqBbuyiSQcc9iMnnp50rlv5YyjrJGYdgYbv3lOM46Z5OOg6UpcgPGI2moA8xjZaveRpBbD8OwVSELK5OFODk9KX+091Lcw2Md0I9vj4woPlTn2al0zVIXe6vYI5Fk2hGlK7uM5HHNOD7P6deyrbsjzunvkIOo46Mf6UkSlb7jxGcl0IBnOZ9F1K8kVNKtZbiPYC7hdqA57npU+qaHqFpp9nsgid0jPjKHyA25vvwV6V1r9IWFvAttb2zwxRjaI0j4Xse1Vj2hu4V5QMIgcZMZGPT0FR94xYAKMQZq2oSYV/hVIsOgXSTssTLdsdrkKfgTnmrt+IiOSJo/P4xXILe7/AA8UlxFerEMhDsjL84yMgjHnUF/7RXMDQeFeiaKUEnNuqEc+ZFc+mNh3gytdg6xOwX0sZs7geIjfqn43A54NfMgAlEqgZJdSoxn/ADVezqs13BIH2MrjH7JP6Um9jLGHVPaNLYx5ii/Wy4HG1eo+vA+tH0Y9FXJnWjJAlz/w+9hJJRDq+pLstzBsigI96QFcbjnoPKr4dHghBFpDDAoHBWMAk/PvQz6zcIhKCJUHAUR9vlnypffe0l7HbuyGJEyVX3GyPI9aQs1DWtkmEVNglb9pYXzMjBMHgjHB57+fnVPubKQ28xt49srDOOx5zkU11zVJ5t7Pccnrz3qvJqdyWEcczFicLgZJP1rT0obb7oncw3e2dD/w0v3/AEDqNkVLyb43C+oIB/jn6U+e5h0w3DOIMzSmUl1G3OFGFB7e6OtULRNZg0C1u3kUPczdZEyQB1z+YP8AZpZdarLfTSSFzKRzuBJ4/lUCve5PiT6vGJedQ9rAciOWBccAqOlVDV7sXVyZtyM5XbvVedvl8qVGYS/5ieOh86H/ABwMYx8fkW7U6ggGyTmHaHMdNuBsbcC3XPXjH9a7DeypJcSxKrt7vJIIAyAeMduTXDI71FZXKk5689WBP9K7VPfWfgo25ZWlgiJUSDGdi8/Pr9qXvQhsiMVvxgxDcRyfi3t49xeU7Y9/vDB7kfQ/2KbaXYQaPD4ds/izMfelJByT/lGRhfQUnvdWhtrqFrREkxu37OwPGAcfM/WhbrVJzOyhyIgcAjz6D5cmlLC6kYktciD5lBn1trtZNjKhYkBEXJPp9aAaRJygkMqCInEZcldvGef6UkBKnIyKlWdwMFsjGNp6YrdZQeotHMOrIoSJIYkVCcYc+9nt1+WK6z7FamdSaC5jDRBomDAHuMDFcPguXid3VvedSDkA8Hr1FXf2M1C+09GFswSN8GMhydgPBwM/LrWbr9MrV5HYjeksKsR8y63F9v1O5iEgBEjd/U1XNTmvbgeNA6SI43PERgY3YAB+oOTWh1FpL4vIyvLJvZyDt9e38K1vNesoLZovDTbnG34hwcj59KzqqSjDauY9c6uuCcYlUvrx0D7Nq/rM4BJ8+me31od7xpBGXJPHGBmptTlF26h3XcxJJz8R+3HbjmhLaKe4ZljjAVF+I4AAx3J7mttUXbkiZTPg8Swez11416kUcRlO8Hw2QkYGAcgdq7Lo2mWaRSQRWdrAdwUfh1KLJxu8mrkGgXraX4kcxjWU4Ay/JNdisr63jMaAsGDIuccbjGSMfQfelLag+cS9dmDPNR0t41QRRSESAkZlXrtz6evakh09bqMp4b4X490qDaRnr9CD9atcmqxTJZuuZFKOUYDG4bBjjFc+ufaqQXs1sLcC3kLFlY99u3k9+ee3ekmoKdCFNwxzBrm30JrlIbhX3u20bpvd++KEvLPQ0tBcWNth9xEf6wMchsHIHOOtV7VL6Gebe4kZkUtlTjaMjByfke3lSQ6gsLHw9uWHLKMkHPY/L+dOVadyvZixfPiG6xdiNJRbkKehIYZznt9+n9jNBuPBtyzqAhJLYA5HPBPbnHHpSO5YFWYS7wzZwcj6+VDiV1QoHIU8EZ608KAa9sHLPNqgSdMGLwlO3Ii4XP8AGjMWDxRyQ3ETb5CgHhL9+R0qmvI8jZd2Y4xknsKY2trdHT/EitldWJIbHvjHceQqfTVB3IMeXMaJM0Qc5jLEgRovTr2p77M3UUVnDsnkaQlt6nBHxdefTHSq/azSFSl0FR13KGITkgDPUH+NF2iLE6zTMNrrkAYGB1zwBQXcKJx6l0ttQgttPa5ufElUsqquFOwYA7g4GfTsBxUljo1xrEQuImFvDvzudeGGT27np048zmk/snp8evamHmiK2FsBv93HiZ5VRz88+QFdTVkLKiABFwAAvA8gB/fSszU3jeB5jFOnLjc3U+UjXoFGW9g9xZ3FxGGPg7cgeRzz+VQw20kp9we6Dyx4A+teg6gcwi30+Qr4k5MUIOC2AT9B/YprZOlnCEhdnYknBYDGG8hny/OllxKUiMCHdtX3nDE89/7FCwSyRyhlxluORwaCylxzJBIORGs18pc4d1x3PWhYnkubsIwJQN7xVcGpL6F13CRVM/7QybjmpNBkEImmMm0gbSfIHPP8KrgKhIElmJ7jAW22IIWiiLjaFKbmY5689AOnrW05S0snggLRqxy0i8sWHX7/AD86BuLuWW/dYyB+6ZZCSAvckVqbkxwLOxMkzliHkz5DoOwwetU2McEyhOZHJcSRSRugRAu3JXjK+fXpXZNK1CC7SOWCVHzIp3K4PRSv864m95IWIYIHAx0GOnf+XamHsxeP+kYUJUYkSQuxxgIST980Rq8jmcZ2a7vPwtpbgY3Qqy89PgH5VzTU73x/HlICuG5wcY4x256c0DDrVysc9tcz+I0bhtwffnAC5B78ClE17PvVbZ3JVPeOcnHkfQDFBNJZv4kZJPMsmiaZZywtc3KSCKMn9WwwHXBJJPftU00elzQGeWyhfu2zOO5zkdRhee/NDfi3tdLhkupvEV0VWQYGNyjjj5k59F8qBupYbOJgVMyyrtG9iTgcgkDoDkH6UAI7uTmUIOYi1FYllBtlKwngZbOSOpoOpZHVkRVjVSuec8t86jrUUYEIIbpdib2UgsVRRklRk01LR2iqLcrhUwCx9457/L0+dK7DesbkBsngY4/v/etrjlcMSWPGFHGR1OaC4LNyeJE31C8lY7VK7HHu4UZA/sVZPZu3t7/VdO0u5eQs7Da49/k8LgHHr16Zqo3LOxw7biPhIPGK7P8A4I27XHs5NMsduZIL3G94VLhMKcBsZ7nv3oWpwlWcS9aBjLPp2n6ZpVultDcyDByWuE2sx+woqKWJJf1d5BgFjjxVJ6e71+Qo261V42dJbe3BDYxLMqk/cfwzSi71O1/EMZrK2dcAft48Hj1PnWDt3tuxNReABOB6a7W8SJGSBcRuX94joOOh9TUC5XS2RSwAm7E88eXSsrK9WepkiAQr4hIJ6KSMegzW7IBBG4Jzu24zx2rKyqGTGertuMXAGISMjv7x61DZoos1YdSXB8iMDjFZWUEfjOab3MKW1i7Rj3i4BYjJII6UMPdsncdRj86ysqV6lRA4lDtz5E/lTn2YKrqQRo0cEHBZckfI1lZV7fwM49QHUolgnLRZBJPf1NaWMamTcecDOD0PzrKyu/skyyeIFieTw0PLqqsMhNqDBGe/ApbPdTmPasmyN5FQxqAFwwBI/KsrKWqHMoIlk952J/zdhUpjXLHHQ1lZTRhJNGxkgIbnAXHpnrWlqguJ0hYlVLY931rKyoEiPZ9JtINIaRULSFS29jyCMjtXUP8AANyPZy+UdPx3/wDA/pWVlI3kmls/MvR+U6FrFnb3mnqtzEsgLITu9apl3o9hCzKlsmF6ZHpWVlZTcAYmlpzxP//Z"/>
          <p:cNvSpPr>
            <a:spLocks noChangeAspect="1" noChangeArrowheads="1"/>
          </p:cNvSpPr>
          <p:nvPr/>
        </p:nvSpPr>
        <p:spPr bwMode="auto">
          <a:xfrm>
            <a:off x="254000" y="-474663"/>
            <a:ext cx="1543050" cy="12954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4" name="Picture 10" descr="http://www.newbyzantines.net/byzcathculture/images/hagiasophialast.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1601" y="3746198"/>
            <a:ext cx="3708400" cy="311180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15517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0200" y="274638"/>
            <a:ext cx="3276600" cy="2773362"/>
          </a:xfrm>
        </p:spPr>
        <p:txBody>
          <a:bodyPr/>
          <a:lstStyle/>
          <a:p>
            <a:r>
              <a:rPr lang="en-US" dirty="0" smtClean="0"/>
              <a:t>What is the difference?</a:t>
            </a:r>
            <a:endParaRPr lang="en-US" dirty="0"/>
          </a:p>
        </p:txBody>
      </p:sp>
      <p:sp>
        <p:nvSpPr>
          <p:cNvPr id="3" name="Content Placeholder 2"/>
          <p:cNvSpPr>
            <a:spLocks noGrp="1"/>
          </p:cNvSpPr>
          <p:nvPr>
            <p:ph idx="1"/>
          </p:nvPr>
        </p:nvSpPr>
        <p:spPr/>
        <p:txBody>
          <a:bodyPr/>
          <a:lstStyle/>
          <a:p>
            <a:endParaRPr lang="en-US"/>
          </a:p>
        </p:txBody>
      </p:sp>
      <p:pic>
        <p:nvPicPr>
          <p:cNvPr id="3074" name="Picture 2" descr="http://www.newbyzantines.net/byzcathculture/images/hagiasophialast.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575" y="9525"/>
            <a:ext cx="5210175" cy="4371975"/>
          </a:xfrm>
          <a:prstGeom prst="rect">
            <a:avLst/>
          </a:prstGeom>
          <a:noFill/>
          <a:extLst>
            <a:ext uri="{909E8E84-426E-40DD-AFC4-6F175D3DCCD1}">
              <a14:hiddenFill xmlns:a14="http://schemas.microsoft.com/office/drawing/2010/main" xmlns="">
                <a:solidFill>
                  <a:srgbClr val="FFFFFF"/>
                </a:solidFill>
              </a14:hiddenFill>
            </a:ext>
          </a:extLst>
        </p:spPr>
      </p:pic>
      <p:pic>
        <p:nvPicPr>
          <p:cNvPr id="3076" name="Picture 4" descr="http://bluewiki.wikispaces.com/file/view/hagia_sophi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381500" y="3219449"/>
            <a:ext cx="4762500" cy="36385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5655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b="1"/>
              <a:t>Theodora:</a:t>
            </a:r>
          </a:p>
        </p:txBody>
      </p:sp>
      <p:sp>
        <p:nvSpPr>
          <p:cNvPr id="30723" name="Rectangle 3"/>
          <p:cNvSpPr>
            <a:spLocks noGrp="1" noChangeArrowheads="1"/>
          </p:cNvSpPr>
          <p:nvPr>
            <p:ph type="body" idx="1"/>
          </p:nvPr>
        </p:nvSpPr>
        <p:spPr/>
        <p:txBody>
          <a:bodyPr/>
          <a:lstStyle/>
          <a:p>
            <a:r>
              <a:rPr lang="en-US"/>
              <a:t>(thee-uh-DOHR-uh) (c. 500–548) Wife of the Byzantine emperor Justinian, she was a smart and powerful woman who helped him rule effectively. </a:t>
            </a:r>
          </a:p>
        </p:txBody>
      </p:sp>
      <p:pic>
        <p:nvPicPr>
          <p:cNvPr id="4098" name="Picture 2" descr="http://t2.gstatic.com/images?q=tbn:ANd9GcTtTiosQwg7F5xVrZN-b8h8qYUFZ9MiDKVyZVnhehSC7WEdUswyM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48400" y="3224360"/>
            <a:ext cx="2686050" cy="358601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38209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Grp="1" noChangeArrowheads="1"/>
          </p:cNvSpPr>
          <p:nvPr>
            <p:ph type="title"/>
          </p:nvPr>
        </p:nvSpPr>
        <p:spPr/>
        <p:txBody>
          <a:bodyPr/>
          <a:lstStyle/>
          <a:p>
            <a:endParaRPr lang="en-US"/>
          </a:p>
        </p:txBody>
      </p:sp>
      <p:pic>
        <p:nvPicPr>
          <p:cNvPr id="21508" name="Picture 4" descr="const and church"/>
          <p:cNvPicPr>
            <a:picLocks noGrp="1" noChangeAspect="1" noChangeArrowheads="1"/>
          </p:cNvPicPr>
          <p:nvPr>
            <p:ph idx="1"/>
          </p:nvPr>
        </p:nvPicPr>
        <p:blipFill>
          <a:blip r:embed="rId2" cstate="print"/>
          <a:srcRect/>
          <a:stretch>
            <a:fillRect/>
          </a:stretch>
        </p:blipFill>
        <p:spPr>
          <a:xfrm>
            <a:off x="0" y="685800"/>
            <a:ext cx="9144000" cy="5562600"/>
          </a:xfrm>
          <a:noFill/>
          <a:ln/>
        </p:spPr>
      </p:pic>
    </p:spTree>
    <p:extLst>
      <p:ext uri="{BB962C8B-B14F-4D97-AF65-F5344CB8AC3E}">
        <p14:creationId xmlns:p14="http://schemas.microsoft.com/office/powerpoint/2010/main" xmlns="" val="3184565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8946</TotalTime>
  <Words>1012</Words>
  <Application>Microsoft Office PowerPoint</Application>
  <PresentationFormat>On-screen Show (4:3)</PresentationFormat>
  <Paragraphs>91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5 min warm up</vt:lpstr>
      <vt:lpstr>Section 3</vt:lpstr>
      <vt:lpstr>If YOU were there...</vt:lpstr>
      <vt:lpstr>BUILDING BACKGROUND</vt:lpstr>
      <vt:lpstr>Key Terms and People</vt:lpstr>
      <vt:lpstr>Justinian:</vt:lpstr>
      <vt:lpstr>What is the difference?</vt:lpstr>
      <vt:lpstr>Theodora:</vt:lpstr>
      <vt:lpstr>Slide 9</vt:lpstr>
      <vt:lpstr>The Same city</vt:lpstr>
      <vt:lpstr>Byzantine Empire</vt:lpstr>
      <vt:lpstr>mosaic </vt:lpstr>
      <vt:lpstr>B.T.E.O.T.Y.W.B.A.T. by the end of today, you will be able to……</vt:lpstr>
      <vt:lpstr>Main Ideas</vt:lpstr>
      <vt:lpstr>Emperors Rule from Constantinople </vt:lpstr>
      <vt:lpstr>Justinian</vt:lpstr>
      <vt:lpstr>Cont.</vt:lpstr>
      <vt:lpstr>Slide 18</vt:lpstr>
      <vt:lpstr>The Empire after Justinian</vt:lpstr>
      <vt:lpstr>A New Society</vt:lpstr>
      <vt:lpstr>Outside Influence</vt:lpstr>
      <vt:lpstr>Government</vt:lpstr>
      <vt:lpstr>Byzantine Christianity</vt:lpstr>
      <vt:lpstr>Cont.</vt:lpstr>
      <vt:lpstr>Cont.</vt:lpstr>
      <vt:lpstr>SUMMARY AND PREVIEW</vt:lpstr>
      <vt:lpstr>List what is different and what is the same with the two empires.</vt:lpstr>
      <vt:lpstr>Slide 28</vt:lpstr>
      <vt:lpstr>Slide 29</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The Fall of Rome</dc:title>
  <dc:creator>Mr. Jimenez</dc:creator>
  <cp:lastModifiedBy>User</cp:lastModifiedBy>
  <cp:revision>39</cp:revision>
  <dcterms:created xsi:type="dcterms:W3CDTF">2010-09-07T05:08:21Z</dcterms:created>
  <dcterms:modified xsi:type="dcterms:W3CDTF">2011-09-19T23:44:07Z</dcterms:modified>
</cp:coreProperties>
</file>