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314" r:id="rId4"/>
    <p:sldId id="342" r:id="rId5"/>
    <p:sldId id="315" r:id="rId6"/>
    <p:sldId id="282" r:id="rId7"/>
    <p:sldId id="284" r:id="rId8"/>
    <p:sldId id="312" r:id="rId9"/>
    <p:sldId id="285" r:id="rId10"/>
    <p:sldId id="286" r:id="rId11"/>
    <p:sldId id="287" r:id="rId12"/>
    <p:sldId id="288" r:id="rId13"/>
    <p:sldId id="289" r:id="rId14"/>
    <p:sldId id="290" r:id="rId15"/>
    <p:sldId id="291" r:id="rId16"/>
    <p:sldId id="292" r:id="rId17"/>
    <p:sldId id="293" r:id="rId18"/>
    <p:sldId id="294" r:id="rId19"/>
    <p:sldId id="295" r:id="rId20"/>
    <p:sldId id="300" r:id="rId21"/>
    <p:sldId id="296" r:id="rId22"/>
    <p:sldId id="297" r:id="rId23"/>
    <p:sldId id="298" r:id="rId24"/>
    <p:sldId id="299" r:id="rId25"/>
    <p:sldId id="301" r:id="rId26"/>
    <p:sldId id="302" r:id="rId27"/>
    <p:sldId id="303" r:id="rId28"/>
    <p:sldId id="304" r:id="rId29"/>
    <p:sldId id="305" r:id="rId30"/>
    <p:sldId id="343" r:id="rId31"/>
    <p:sldId id="306" r:id="rId32"/>
    <p:sldId id="307" r:id="rId33"/>
    <p:sldId id="308" r:id="rId34"/>
    <p:sldId id="309" r:id="rId35"/>
    <p:sldId id="310" r:id="rId36"/>
    <p:sldId id="311" r:id="rId37"/>
    <p:sldId id="330" r:id="rId38"/>
    <p:sldId id="332" r:id="rId39"/>
    <p:sldId id="331" r:id="rId40"/>
    <p:sldId id="333" r:id="rId41"/>
    <p:sldId id="334" r:id="rId42"/>
    <p:sldId id="335" r:id="rId43"/>
    <p:sldId id="336" r:id="rId44"/>
    <p:sldId id="337" r:id="rId45"/>
    <p:sldId id="338" r:id="rId46"/>
    <p:sldId id="339" r:id="rId47"/>
    <p:sldId id="340" r:id="rId48"/>
    <p:sldId id="34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1529B1-EA0E-4F40-97F0-EF74E77C4CF9}"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1529B1-EA0E-4F40-97F0-EF74E77C4CF9}"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1529B1-EA0E-4F40-97F0-EF74E77C4CF9}"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1529B1-EA0E-4F40-97F0-EF74E77C4CF9}"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529B1-EA0E-4F40-97F0-EF74E77C4CF9}"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1529B1-EA0E-4F40-97F0-EF74E77C4CF9}"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1529B1-EA0E-4F40-97F0-EF74E77C4CF9}" type="datetimeFigureOut">
              <a:rPr lang="en-US" smtClean="0"/>
              <a:pPr/>
              <a:t>9/19/2011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1529B1-EA0E-4F40-97F0-EF74E77C4CF9}" type="datetimeFigureOut">
              <a:rPr lang="en-US" smtClean="0"/>
              <a:pPr/>
              <a:t>9/19/2011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529B1-EA0E-4F40-97F0-EF74E77C4CF9}" type="datetimeFigureOut">
              <a:rPr lang="en-US" smtClean="0"/>
              <a:pPr/>
              <a:t>9/19/2011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529B1-EA0E-4F40-97F0-EF74E77C4CF9}"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529B1-EA0E-4F40-97F0-EF74E77C4CF9}"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215602-BB81-4400-A455-0A35635716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alpha val="89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1529B1-EA0E-4F40-97F0-EF74E77C4CF9}" type="datetimeFigureOut">
              <a:rPr lang="en-US" smtClean="0"/>
              <a:pPr/>
              <a:t>9/19/2011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215602-BB81-4400-A455-0A35635716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772400" cy="1470025"/>
          </a:xfrm>
        </p:spPr>
        <p:txBody>
          <a:bodyPr/>
          <a:lstStyle/>
          <a:p>
            <a:r>
              <a:rPr lang="en-US" dirty="0" smtClean="0"/>
              <a:t>Chapter 2 The Fall of Rome</a:t>
            </a:r>
            <a:endParaRPr lang="en-US" dirty="0"/>
          </a:p>
        </p:txBody>
      </p:sp>
      <p:sp>
        <p:nvSpPr>
          <p:cNvPr id="3" name="Subtitle 2"/>
          <p:cNvSpPr>
            <a:spLocks noGrp="1"/>
          </p:cNvSpPr>
          <p:nvPr>
            <p:ph type="subTitle" idx="1"/>
          </p:nvPr>
        </p:nvSpPr>
        <p:spPr>
          <a:xfrm>
            <a:off x="914400" y="1219200"/>
            <a:ext cx="6400800" cy="1752600"/>
          </a:xfrm>
        </p:spPr>
        <p:txBody>
          <a:bodyPr/>
          <a:lstStyle/>
          <a:p>
            <a:r>
              <a:rPr lang="en-US" dirty="0" err="1" smtClean="0"/>
              <a:t>Pg</a:t>
            </a:r>
            <a:r>
              <a:rPr lang="en-US" dirty="0" smtClean="0"/>
              <a:t> 20-47</a:t>
            </a:r>
            <a:endParaRPr lang="en-US" dirty="0"/>
          </a:p>
        </p:txBody>
      </p:sp>
      <p:pic>
        <p:nvPicPr>
          <p:cNvPr id="3074" name="Picture 2" descr="Time line Credits: (br) AKG-Images; (cl) Bildarchiv Preussischer Kulturbesitz/Art Resource, NY; (cr) Haghia Sophia Istanbul/Dagli Orti/Art Archive"/>
          <p:cNvPicPr>
            <a:picLocks noChangeAspect="1" noChangeArrowheads="1"/>
          </p:cNvPicPr>
          <p:nvPr/>
        </p:nvPicPr>
        <p:blipFill>
          <a:blip r:embed="rId2" cstate="print"/>
          <a:srcRect/>
          <a:stretch>
            <a:fillRect/>
          </a:stretch>
        </p:blipFill>
        <p:spPr bwMode="auto">
          <a:xfrm>
            <a:off x="0" y="2743200"/>
            <a:ext cx="9448800" cy="22860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BUILDING BACKGROUND</a:t>
            </a:r>
            <a:endParaRPr lang="en-US" dirty="0"/>
          </a:p>
        </p:txBody>
      </p:sp>
      <p:sp>
        <p:nvSpPr>
          <p:cNvPr id="3" name="Content Placeholder 2"/>
          <p:cNvSpPr>
            <a:spLocks noGrp="1"/>
          </p:cNvSpPr>
          <p:nvPr>
            <p:ph idx="1"/>
          </p:nvPr>
        </p:nvSpPr>
        <p:spPr/>
        <p:txBody>
          <a:bodyPr/>
          <a:lstStyle/>
          <a:p>
            <a:r>
              <a:rPr lang="en-US" dirty="0" smtClean="0"/>
              <a:t>Though the Roman Empire remained large and powerful, it faced serious threats from both outside and inside. Beyond the borders of the empire, many different groups of people were on the move. They threatened the peace in Rome’s provinces—and eventually attacked the heart of the empire itself.</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Problems Threaten the Empire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At its height the Roman Empire included all the land around the Mediterranean Sea. The empire in the early 100s stretched from Britain south to Egypt, and from the Atlantic Ocean all the way to the Persian Gulf.</a:t>
            </a:r>
          </a:p>
          <a:p>
            <a:r>
              <a:rPr lang="en-US" dirty="0" smtClean="0"/>
              <a:t>    But the empire did not stay that large for long. By the end of the 100s emperors had given up some of the land the Roman army had conquered. These emperors feared that the empire had become too large to defend or govern efficiently. As later rulers discovered, these emperors were right.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Problems in the Empire</a:t>
            </a:r>
            <a:endParaRPr lang="en-US" dirty="0"/>
          </a:p>
        </p:txBody>
      </p:sp>
      <p:sp>
        <p:nvSpPr>
          <p:cNvPr id="3" name="Content Placeholder 2"/>
          <p:cNvSpPr>
            <a:spLocks noGrp="1"/>
          </p:cNvSpPr>
          <p:nvPr>
            <p:ph idx="1"/>
          </p:nvPr>
        </p:nvSpPr>
        <p:spPr/>
        <p:txBody>
          <a:bodyPr>
            <a:normAutofit/>
          </a:bodyPr>
          <a:lstStyle/>
          <a:p>
            <a:r>
              <a:rPr lang="en-US" dirty="0" smtClean="0"/>
              <a:t>Even as emperors were giving up territory, new threats to the empire were appearing. Tribes of Germanic warriors, whom the Romans called barbarians, attacked Rome’s northern borders. At the same time, Persian armies invaded in the east. The Romans defended themselves for 200 years, but only at great cost.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  The Romans struggled with problems within the empire as well. Because so many Romans were needed in the army, not enough people were left to farm. To grow enough food, the Romans invited Germanic farmers to grow crops on Roman lands. These farmers often came from the same tribes that threatened Rome’s borders. Over time, whole German communities had moved into the empire. They chose their own leaders and largely ignored the emperors, which caused problems for the Romans.</a:t>
            </a:r>
          </a:p>
          <a:p>
            <a:r>
              <a:rPr lang="en-US" dirty="0" smtClean="0"/>
              <a:t>     Other internal problems also threatened Rome’s survival. Disease swept through the empire, killing many people. The government increased taxes to pay for the defense of the empire. Desperate, the Romans looked for a strong emperor to solve their problems.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Division of the Empire</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The emperor the Romans were looking for was </a:t>
            </a:r>
            <a:r>
              <a:rPr lang="en-US" b="1" dirty="0" smtClean="0"/>
              <a:t>Diocletian</a:t>
            </a:r>
            <a:r>
              <a:rPr lang="en-US" dirty="0" smtClean="0"/>
              <a:t> (</a:t>
            </a:r>
            <a:r>
              <a:rPr lang="en-US" dirty="0" err="1" smtClean="0"/>
              <a:t>dy</a:t>
            </a:r>
            <a:r>
              <a:rPr lang="en-US" dirty="0" smtClean="0"/>
              <a:t>-uh-KLEE-</a:t>
            </a:r>
            <a:r>
              <a:rPr lang="en-US" dirty="0" err="1" smtClean="0"/>
              <a:t>shuhn</a:t>
            </a:r>
            <a:r>
              <a:rPr lang="en-US" dirty="0" smtClean="0"/>
              <a:t>), who took power in the late 200s. Convinced that the empire was too big for one person to rule, Diocletian divided the empire. He ruled the eastern half of the empire and named a co-emperor to rule the west.</a:t>
            </a:r>
            <a:br>
              <a:rPr lang="en-US" dirty="0" smtClean="0"/>
            </a:br>
            <a:r>
              <a:rPr lang="en-US" dirty="0" smtClean="0"/>
              <a:t>    Not long after Diocletian left power, Emperor </a:t>
            </a:r>
            <a:r>
              <a:rPr lang="en-US" b="1" dirty="0" smtClean="0"/>
              <a:t>Constantine</a:t>
            </a:r>
            <a:r>
              <a:rPr lang="en-US" dirty="0" smtClean="0"/>
              <a:t> (KAHN-</a:t>
            </a:r>
            <a:r>
              <a:rPr lang="en-US" dirty="0" err="1" smtClean="0"/>
              <a:t>stuhn</a:t>
            </a:r>
            <a:r>
              <a:rPr lang="en-US" dirty="0" smtClean="0"/>
              <a:t>-teen) reunited the two halves of the Roman Empire for a short time. Constantine also moved the empire’s capital to the east into what is now Turkey. He built a grand new capital city there. The new capital was called Constantinople (KAHN-</a:t>
            </a:r>
            <a:r>
              <a:rPr lang="en-US" dirty="0" err="1" smtClean="0"/>
              <a:t>stant</a:t>
            </a:r>
            <a:r>
              <a:rPr lang="en-US" dirty="0" smtClean="0"/>
              <a:t>-</a:t>
            </a:r>
            <a:r>
              <a:rPr lang="en-US" dirty="0" err="1" smtClean="0"/>
              <a:t>uhn</a:t>
            </a:r>
            <a:r>
              <a:rPr lang="en-US" dirty="0" smtClean="0"/>
              <a:t>-oh-</a:t>
            </a:r>
            <a:r>
              <a:rPr lang="en-US" dirty="0" err="1" smtClean="0"/>
              <a:t>puhl</a:t>
            </a:r>
            <a:r>
              <a:rPr lang="en-US" dirty="0" smtClean="0"/>
              <a:t>), which means “the city of Constantine.” Although the empire was still called the Roman Empire, Rome was no longer the real seat of power. Power had moved to the east.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Barbarians Invade Rome</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Not long after Constantine moved Rome’s capital, German barbarians—people the Romans considered uncivilized—from the north began to raid the Roman Empire. As you have already read, barbarian tribes had settled along the empire’s northern border in the 200s. For more than 100 years these tribes mostly stayed out of Roman territory. Late in the 300s, though, the barbarians began raiding deep into the heart of the empire.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Early Invasions</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The source of these raids was a new group of people who moved into Europe. Called the Huns, they were fierce warriors from Central Asia.</a:t>
            </a:r>
          </a:p>
          <a:p>
            <a:r>
              <a:rPr lang="en-US" dirty="0" smtClean="0"/>
              <a:t>     As you can see on the map on the next page, the Huns invaded southeastern Europe. From there they launched raids on nearby kingdoms. Among the victims of these raids were several groups of people called the Goths.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Invasions of the Roman Empire, 340–500</a:t>
            </a:r>
            <a:endParaRPr lang="en-US" dirty="0"/>
          </a:p>
        </p:txBody>
      </p:sp>
      <p:sp>
        <p:nvSpPr>
          <p:cNvPr id="3" name="Content Placeholder 2"/>
          <p:cNvSpPr>
            <a:spLocks noGrp="1"/>
          </p:cNvSpPr>
          <p:nvPr>
            <p:ph idx="1"/>
          </p:nvPr>
        </p:nvSpPr>
        <p:spPr/>
        <p:txBody>
          <a:bodyPr/>
          <a:lstStyle/>
          <a:p>
            <a:endParaRPr lang="en-US"/>
          </a:p>
        </p:txBody>
      </p:sp>
      <p:pic>
        <p:nvPicPr>
          <p:cNvPr id="43010" name="Picture 2" descr="Map: Invasions of the Roman Empire, 340-500. The map indicates the paths of various tribes of invaders who conquered portions of the Roman Empire from 340 to 500. The Jutes, Angles and Saxons invaded the northernmost parts of the empire. The Franks and Burgundians moved from eastern Europe further westward, into Gaul. The Vandals moved from eastern Europe into western Europe and down throughout Africa and around the Mediterranean Sea. The Huns came from central Asia and invaded central and southern Europe. The Visigoths and Ostrogoths came from Southwest Asia and invaded throughout southern and western Europe. The Western Roman Empire and the Eastern Roman Empire are also highlighted with color indicating that the invasions were almost exclusively focused in the Western Roman Empire. Inset is a world map with the area of the main map highlighted."/>
          <p:cNvPicPr>
            <a:picLocks noChangeAspect="1" noChangeArrowheads="1"/>
          </p:cNvPicPr>
          <p:nvPr/>
        </p:nvPicPr>
        <p:blipFill>
          <a:blip r:embed="rId2" cstate="print"/>
          <a:srcRect/>
          <a:stretch>
            <a:fillRect/>
          </a:stretch>
        </p:blipFill>
        <p:spPr bwMode="auto">
          <a:xfrm>
            <a:off x="-59366" y="1606326"/>
            <a:ext cx="9203366" cy="525167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Empire in Chaos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Unfortunately for Rome, the city’s fall to the Goths in 410 wasn’t the end of the invasions. The Gothic victory served as an example for other barbarian groups to invade the western half of the empire.</a:t>
            </a:r>
          </a:p>
          <a:p>
            <a:r>
              <a:rPr lang="en-US" dirty="0" smtClean="0"/>
              <a:t>    In the early 400s the Vandals invaded Spain. Then they crossed into northern Africa and destroyed Roman settlements there. As they passed through Roman areas, the Vandals destroyed nearly everything in their path. At about the same time, the Angles, Saxons, and Jutes invaded Britain, and the Franks invaded Gaul.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By the 480s a Frankish king named </a:t>
            </a:r>
            <a:r>
              <a:rPr lang="en-US" b="1" dirty="0" smtClean="0"/>
              <a:t>Clovis</a:t>
            </a:r>
            <a:r>
              <a:rPr lang="en-US" dirty="0" smtClean="0"/>
              <a:t> had built a huge kingdom in Gaul. Clovis, a Christian, was one of the most powerful of all the German kings.</a:t>
            </a:r>
            <a:br>
              <a:rPr lang="en-US" dirty="0" smtClean="0"/>
            </a:br>
            <a:r>
              <a:rPr lang="en-US" dirty="0" smtClean="0"/>
              <a:t>    Meanwhile, the Huns, under a new leader named </a:t>
            </a:r>
            <a:r>
              <a:rPr lang="en-US" b="1" dirty="0" smtClean="0"/>
              <a:t>Attila</a:t>
            </a:r>
            <a:r>
              <a:rPr lang="en-US" dirty="0" smtClean="0"/>
              <a:t> (AT-</a:t>
            </a:r>
            <a:r>
              <a:rPr lang="en-US" dirty="0" err="1" smtClean="0"/>
              <a:t>uhl</a:t>
            </a:r>
            <a:r>
              <a:rPr lang="en-US" dirty="0" smtClean="0"/>
              <a:t>-uh), raided Roman territory in the east. Attila was a brilliant leader and a very </a:t>
            </a:r>
            <a:r>
              <a:rPr lang="en-US" smtClean="0"/>
              <a:t>scary enemy.</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 and People</a:t>
            </a:r>
            <a:endParaRPr lang="en-US" dirty="0"/>
          </a:p>
        </p:txBody>
      </p:sp>
      <p:sp>
        <p:nvSpPr>
          <p:cNvPr id="3" name="Content Placeholder 2"/>
          <p:cNvSpPr>
            <a:spLocks noGrp="1"/>
          </p:cNvSpPr>
          <p:nvPr>
            <p:ph idx="1"/>
          </p:nvPr>
        </p:nvSpPr>
        <p:spPr>
          <a:xfrm>
            <a:off x="457200" y="1752600"/>
            <a:ext cx="8229600" cy="4876800"/>
          </a:xfrm>
        </p:spPr>
        <p:txBody>
          <a:bodyPr>
            <a:normAutofit/>
          </a:bodyPr>
          <a:lstStyle/>
          <a:p>
            <a:pPr>
              <a:buNone/>
            </a:pPr>
            <a:r>
              <a:rPr lang="en-US" b="1" u="sng" dirty="0" smtClean="0"/>
              <a:t>Section 2</a:t>
            </a:r>
            <a:endParaRPr lang="en-US" u="sng" dirty="0" smtClean="0"/>
          </a:p>
          <a:p>
            <a:r>
              <a:rPr lang="en-US" dirty="0" smtClean="0"/>
              <a:t>Diocletian</a:t>
            </a:r>
          </a:p>
          <a:p>
            <a:r>
              <a:rPr lang="en-US" dirty="0" smtClean="0"/>
              <a:t>Constantine</a:t>
            </a:r>
            <a:endParaRPr lang="en-US" dirty="0"/>
          </a:p>
          <a:p>
            <a:r>
              <a:rPr lang="en-US" dirty="0" smtClean="0"/>
              <a:t>Clovis</a:t>
            </a:r>
            <a:endParaRPr lang="en-US" dirty="0"/>
          </a:p>
          <a:p>
            <a:r>
              <a:rPr lang="en-US" dirty="0" smtClean="0"/>
              <a:t>Attila</a:t>
            </a:r>
          </a:p>
          <a:p>
            <a:r>
              <a:rPr lang="en-US" dirty="0" smtClean="0"/>
              <a:t>corruption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Attila led the Huns in raids against Constantinople, Greece, Gaul, and parts of northern Italy. But because he was told that diseases ran wild in southern Italy, he decided not to go south to Rome.</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609600"/>
            <a:ext cx="3657600" cy="5715000"/>
          </a:xfrm>
        </p:spPr>
        <p:txBody>
          <a:bodyPr>
            <a:normAutofit fontScale="85000" lnSpcReduction="10000"/>
          </a:bodyPr>
          <a:lstStyle/>
          <a:p>
            <a:r>
              <a:rPr lang="en-US" dirty="0" smtClean="0"/>
              <a:t>The Goths and Huns were just two of the groups that invaded the Roman Empire. In this illustration, a Goth warrior is shown on the right, and a Hun is shown on the left. These invaders also battled each other, as Huns attacked Goths and fought for territory and riches.</a:t>
            </a:r>
          </a:p>
          <a:p>
            <a:endParaRPr lang="en-US" dirty="0"/>
          </a:p>
        </p:txBody>
      </p:sp>
      <p:pic>
        <p:nvPicPr>
          <p:cNvPr id="53250" name="Picture 2" descr="The Goths and Huns were just two of the groups that invaded the Roman Empire. In this illustration, a Goth warrior is shown on the right, and a Hun is shown on the left. These invaders also battled each other, as Huns attacked Goths and fought for territory and riches.: The two warriors are depicted in battle dress with weapons in hand. One is carrying a bow and arrows, the other a spear and shield."/>
          <p:cNvPicPr>
            <a:picLocks noChangeAspect="1" noChangeArrowheads="1"/>
          </p:cNvPicPr>
          <p:nvPr/>
        </p:nvPicPr>
        <p:blipFill>
          <a:blip r:embed="rId2" cstate="print"/>
          <a:srcRect/>
          <a:stretch>
            <a:fillRect/>
          </a:stretch>
        </p:blipFill>
        <p:spPr bwMode="auto">
          <a:xfrm>
            <a:off x="3657600" y="300681"/>
            <a:ext cx="5486400" cy="6557319"/>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Key Events in Roman History</a:t>
            </a:r>
            <a:endParaRPr lang="en-US" dirty="0"/>
          </a:p>
        </p:txBody>
      </p:sp>
      <p:sp>
        <p:nvSpPr>
          <p:cNvPr id="3" name="Content Placeholder 2"/>
          <p:cNvSpPr>
            <a:spLocks noGrp="1"/>
          </p:cNvSpPr>
          <p:nvPr>
            <p:ph idx="1"/>
          </p:nvPr>
        </p:nvSpPr>
        <p:spPr/>
        <p:txBody>
          <a:bodyPr/>
          <a:lstStyle/>
          <a:p>
            <a:endParaRPr lang="en-US" dirty="0"/>
          </a:p>
        </p:txBody>
      </p:sp>
      <p:pic>
        <p:nvPicPr>
          <p:cNvPr id="56322" name="Picture 2" descr="Time Line: Key Events in Roman History. This time line begins in 509 BC and ends in AD 500. Events include, c. 509 BC Rome sets up a republic. 264–146 BC Rome battles  Carthage during the Punic Wars. 27 BC The Roman Republic becomes the Roman Empire AD 117 The Roman Empire reaches its height. AD 286 Diocletian divides the Roman  Empire in two. AD 381 All non-Christian religions are banned in Rome. AD 410 The Goths sack Rome. AD 476 The western Roman Empire falls. Time line Credits: (tl) Scala/Art Resource, NY; (tr) Scala/Art Resource, NY; (tl) Erich Lessing/Art Resource, NY; (tc) Carolyn Brown/Image Bank/Getty Images"/>
          <p:cNvPicPr>
            <a:picLocks noChangeAspect="1" noChangeArrowheads="1"/>
          </p:cNvPicPr>
          <p:nvPr/>
        </p:nvPicPr>
        <p:blipFill>
          <a:blip r:embed="rId2" cstate="print"/>
          <a:srcRect/>
          <a:stretch>
            <a:fillRect/>
          </a:stretch>
        </p:blipFill>
        <p:spPr bwMode="auto">
          <a:xfrm>
            <a:off x="-228600" y="2362200"/>
            <a:ext cx="9372600" cy="2286001"/>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Rome Fell</a:t>
            </a:r>
            <a:endParaRPr lang="en-US" b="1" dirty="0"/>
          </a:p>
        </p:txBody>
      </p:sp>
      <p:sp>
        <p:nvSpPr>
          <p:cNvPr id="3" name="Content Placeholder 2"/>
          <p:cNvSpPr>
            <a:spLocks noGrp="1"/>
          </p:cNvSpPr>
          <p:nvPr>
            <p:ph idx="1"/>
          </p:nvPr>
        </p:nvSpPr>
        <p:spPr>
          <a:xfrm>
            <a:off x="457200" y="1371600"/>
            <a:ext cx="8229600" cy="5181600"/>
          </a:xfrm>
        </p:spPr>
        <p:txBody>
          <a:bodyPr/>
          <a:lstStyle/>
          <a:p>
            <a:r>
              <a:rPr lang="en-US" b="1" dirty="0" smtClean="0"/>
              <a:t>Problems Inside the Empire</a:t>
            </a:r>
            <a:endParaRPr lang="en-US" dirty="0" smtClean="0"/>
          </a:p>
          <a:p>
            <a:r>
              <a:rPr lang="en-US" dirty="0" smtClean="0"/>
              <a:t>Large size made communication difficult. Corruption became common. Rich citizens left Rome for country estates. Taxes and prices rose. </a:t>
            </a:r>
          </a:p>
          <a:p>
            <a:endParaRPr lang="en-US" b="1" dirty="0"/>
          </a:p>
          <a:p>
            <a:r>
              <a:rPr lang="en-US" b="1" dirty="0" smtClean="0"/>
              <a:t>Problems Outside the Empire</a:t>
            </a:r>
            <a:endParaRPr lang="en-US" dirty="0" smtClean="0"/>
          </a:p>
          <a:p>
            <a:r>
              <a:rPr lang="en-US" dirty="0" smtClean="0"/>
              <a:t>Barbarians began invading the empire.</a:t>
            </a:r>
            <a:endParaRPr lang="en-US" dirty="0"/>
          </a:p>
        </p:txBody>
      </p:sp>
      <p:sp>
        <p:nvSpPr>
          <p:cNvPr id="4" name="Rectangle 3"/>
          <p:cNvSpPr/>
          <p:nvPr/>
        </p:nvSpPr>
        <p:spPr>
          <a:xfrm>
            <a:off x="457200" y="1371600"/>
            <a:ext cx="8305800" cy="5181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457200" y="4267200"/>
            <a:ext cx="8305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End of the Western Empire</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smtClean="0"/>
              <a:t>Rome needed strong leaders to survive these constant attacks, but the emperors of the 400s were weak. As attacks on Rome’s borders increased, military leaders took power away from the emperors. By the 450s military leaders ruled Rome.</a:t>
            </a:r>
          </a:p>
          <a:p>
            <a:r>
              <a:rPr lang="en-US" dirty="0" smtClean="0"/>
              <a:t>    Unfortunately for Rome, most of these military leaders were too busy fighting among themselves to protect the empire. Barbarian leaders took advantage of this situation and invaded Rome. In 476 a barbarian general overthrew the last emperor in Rome and named himself king of Italy. Many historians consider this event the end of the western Roman Empire.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Factors in Rome’s Fall</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There were many causes for the decline of Rome, including barbarian invasions, corruption of governmental officials, inflation and a weakening economy, and the power of the military to make and remove emperors.</a:t>
            </a:r>
          </a:p>
          <a:p>
            <a:r>
              <a:rPr lang="en-US" dirty="0" smtClean="0"/>
              <a:t>    One cause of Rome’s decline was the vast size of the empire. In some ways, Rome had simply grown too big to govern. Communication among various parts of the empire was difficult, even in peaceful times. During times of conflict it became even more difficult.</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Political crises also contributed to the decline. By the 400s </a:t>
            </a:r>
            <a:r>
              <a:rPr lang="en-US" b="1" dirty="0" smtClean="0"/>
              <a:t>corruption, the decay</a:t>
            </a:r>
            <a:r>
              <a:rPr lang="en-US" dirty="0" smtClean="0"/>
              <a:t> </a:t>
            </a:r>
            <a:r>
              <a:rPr lang="en-US" b="1" dirty="0" smtClean="0"/>
              <a:t>of people’s values</a:t>
            </a:r>
            <a:r>
              <a:rPr lang="en-US" dirty="0" smtClean="0"/>
              <a:t>, had become widespread in Rome’s government. Corrupt officials used threats and bribery to achieve their goals, often ignoring the needs of Roman citizens. Because of officials like these, Rome’s government was no longer as </a:t>
            </a:r>
            <a:r>
              <a:rPr lang="en-US" b="1" dirty="0" smtClean="0"/>
              <a:t>efficient</a:t>
            </a:r>
            <a:r>
              <a:rPr lang="en-US" dirty="0" smtClean="0"/>
              <a:t> as it had been in the past.     In the face of this corruption, many wealthy citizens fled the city of Rome for their country estates. This action created a series of causes and effects that further weakened the empire.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Outside Rome, many landowners used slaves or serfs to work on their lands. To protect their estates and their wealth, many landowners created their own armies. Ambitious landowners used these personal armies to overthrow emperors and take power for themselves.</a:t>
            </a:r>
          </a:p>
          <a:p>
            <a:r>
              <a:rPr lang="en-US" dirty="0" smtClean="0"/>
              <a:t>    As wealthy citizens abandoned Rome and other cities, city life became more difficult for those who remained. Rome’s population decreased, and schools closed. At the same time taxes and prices soared, leaving more and more Romans poor. By the end of the 400s Rome was no longer the city it had once been. As it changed, the empire slowly collapsed around it.</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 AND PREVIEW</a:t>
            </a:r>
            <a:endParaRPr lang="en-US" b="1" dirty="0"/>
          </a:p>
        </p:txBody>
      </p:sp>
      <p:sp>
        <p:nvSpPr>
          <p:cNvPr id="3" name="Content Placeholder 2"/>
          <p:cNvSpPr>
            <a:spLocks noGrp="1"/>
          </p:cNvSpPr>
          <p:nvPr>
            <p:ph idx="1"/>
          </p:nvPr>
        </p:nvSpPr>
        <p:spPr/>
        <p:txBody>
          <a:bodyPr/>
          <a:lstStyle/>
          <a:p>
            <a:r>
              <a:rPr lang="en-US" dirty="0" smtClean="0"/>
              <a:t>By the early 500s Rome no longer ruled western Europe. But as you will read in the next section, the empire in the east continued to prosper for several hundred years.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Notebook pg. </a:t>
            </a:r>
            <a:r>
              <a:rPr lang="en-US" dirty="0"/>
              <a:t>6</a:t>
            </a:r>
          </a:p>
        </p:txBody>
      </p:sp>
      <p:pic>
        <p:nvPicPr>
          <p:cNvPr id="57345" name="Picture 1" descr="Interactive Graphic Organizer"/>
          <p:cNvPicPr>
            <a:picLocks noChangeAspect="1" noChangeArrowheads="1"/>
          </p:cNvPicPr>
          <p:nvPr/>
        </p:nvPicPr>
        <p:blipFill>
          <a:blip r:embed="rId2" cstate="print"/>
          <a:srcRect/>
          <a:stretch>
            <a:fillRect/>
          </a:stretch>
        </p:blipFill>
        <p:spPr bwMode="auto">
          <a:xfrm>
            <a:off x="1752600" y="3581400"/>
            <a:ext cx="5334000" cy="3070654"/>
          </a:xfrm>
          <a:prstGeom prst="rect">
            <a:avLst/>
          </a:prstGeom>
          <a:noFill/>
        </p:spPr>
      </p:pic>
      <p:sp>
        <p:nvSpPr>
          <p:cNvPr id="7" name="Content Placeholder 6"/>
          <p:cNvSpPr>
            <a:spLocks noGrp="1"/>
          </p:cNvSpPr>
          <p:nvPr>
            <p:ph idx="1"/>
          </p:nvPr>
        </p:nvSpPr>
        <p:spPr/>
        <p:txBody>
          <a:bodyPr/>
          <a:lstStyle/>
          <a:p>
            <a:r>
              <a:rPr lang="en-US" dirty="0" smtClean="0"/>
              <a:t>In each of the outer circles, list a factor that helped lead to the fall of the western Roman Empire. You may add more circles if needed.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n-US"/>
          </a:p>
        </p:txBody>
      </p:sp>
      <p:sp>
        <p:nvSpPr>
          <p:cNvPr id="4099" name="Rectangle 3"/>
          <p:cNvSpPr>
            <a:spLocks noGrp="1" noChangeArrowheads="1"/>
          </p:cNvSpPr>
          <p:nvPr>
            <p:ph type="body" idx="1"/>
          </p:nvPr>
        </p:nvSpPr>
        <p:spPr>
          <a:xfrm>
            <a:off x="457200" y="304800"/>
            <a:ext cx="8229600" cy="6172200"/>
          </a:xfrm>
        </p:spPr>
        <p:txBody>
          <a:bodyPr/>
          <a:lstStyle/>
          <a:p>
            <a:endParaRPr lang="en-US" sz="2800" b="1" dirty="0" smtClean="0"/>
          </a:p>
          <a:p>
            <a:r>
              <a:rPr lang="en-US" sz="2800" b="1" dirty="0" smtClean="0"/>
              <a:t>Diocletian</a:t>
            </a:r>
            <a:r>
              <a:rPr lang="en-US" sz="2800" b="1" dirty="0"/>
              <a:t>:</a:t>
            </a:r>
            <a:r>
              <a:rPr lang="en-US" sz="2800" dirty="0"/>
              <a:t> (</a:t>
            </a:r>
            <a:r>
              <a:rPr lang="en-US" sz="2800" dirty="0" err="1"/>
              <a:t>dy</a:t>
            </a:r>
            <a:r>
              <a:rPr lang="en-US" sz="2800" dirty="0"/>
              <a:t>-uh-KLEE-</a:t>
            </a:r>
            <a:r>
              <a:rPr lang="en-US" sz="2800" dirty="0" err="1"/>
              <a:t>shuhn</a:t>
            </a:r>
            <a:r>
              <a:rPr lang="en-US" sz="2800" dirty="0"/>
              <a:t>) (c. 245–c. 316) Roman emperor, he divided the Roman Empire into eastern and western halves. </a:t>
            </a:r>
          </a:p>
          <a:p>
            <a:endParaRPr lang="en-US" sz="2800" b="1" dirty="0" smtClean="0"/>
          </a:p>
          <a:p>
            <a:endParaRPr lang="en-US" sz="2800" b="1" dirty="0"/>
          </a:p>
          <a:p>
            <a:pPr marL="0" indent="0">
              <a:buNone/>
            </a:pPr>
            <a:endParaRPr lang="en-US" sz="2800" b="1" dirty="0" smtClean="0"/>
          </a:p>
        </p:txBody>
      </p:sp>
      <p:pic>
        <p:nvPicPr>
          <p:cNvPr id="5" name="Picture 2" descr="Map: The Eastern and Western Empires. The map shows the areas in the two sections of the Empire - both east and west. The Western part of the Empire commanded the areas of present-day Italy, France, Great Britain, North Africa and Spain. The Eastern part of the Empire was from present-day eastern Europe to the Middle East and eastward to southwest Asia. The eastern part of the Empire also included Egypt. Inset is a world map with the area of the main map highlighted."/>
          <p:cNvPicPr>
            <a:picLocks noChangeAspect="1" noChangeArrowheads="1"/>
          </p:cNvPicPr>
          <p:nvPr/>
        </p:nvPicPr>
        <p:blipFill>
          <a:blip r:embed="rId2" cstate="print"/>
          <a:srcRect/>
          <a:stretch>
            <a:fillRect/>
          </a:stretch>
        </p:blipFill>
        <p:spPr bwMode="auto">
          <a:xfrm>
            <a:off x="1447800" y="2819400"/>
            <a:ext cx="7334250" cy="3781425"/>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Chapter 2 Section 2 G.O.</a:t>
            </a:r>
            <a:endParaRPr lang="en-US" dirty="0"/>
          </a:p>
        </p:txBody>
      </p:sp>
      <p:sp>
        <p:nvSpPr>
          <p:cNvPr id="3" name="Content Placeholder 2"/>
          <p:cNvSpPr>
            <a:spLocks noGrp="1"/>
          </p:cNvSpPr>
          <p:nvPr>
            <p:ph idx="1"/>
          </p:nvPr>
        </p:nvSpPr>
        <p:spPr/>
        <p:txBody>
          <a:bodyPr/>
          <a:lstStyle/>
          <a:p>
            <a:endParaRPr lang="en-US"/>
          </a:p>
        </p:txBody>
      </p:sp>
      <p:pic>
        <p:nvPicPr>
          <p:cNvPr id="1027" name="Picture 3"/>
          <p:cNvPicPr>
            <a:picLocks noChangeAspect="1" noChangeArrowheads="1"/>
          </p:cNvPicPr>
          <p:nvPr/>
        </p:nvPicPr>
        <p:blipFill>
          <a:blip r:embed="rId2" cstate="print"/>
          <a:srcRect/>
          <a:stretch>
            <a:fillRect/>
          </a:stretch>
        </p:blipFill>
        <p:spPr bwMode="auto">
          <a:xfrm>
            <a:off x="685800" y="914400"/>
            <a:ext cx="7658100" cy="5829184"/>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a:t>
            </a:r>
            <a:endParaRPr lang="en-US" dirty="0"/>
          </a:p>
        </p:txBody>
      </p:sp>
      <p:sp>
        <p:nvSpPr>
          <p:cNvPr id="3" name="Content Placeholder 2"/>
          <p:cNvSpPr>
            <a:spLocks noGrp="1"/>
          </p:cNvSpPr>
          <p:nvPr>
            <p:ph idx="1"/>
          </p:nvPr>
        </p:nvSpPr>
        <p:spPr/>
        <p:txBody>
          <a:bodyPr/>
          <a:lstStyle/>
          <a:p>
            <a:pPr>
              <a:buNone/>
            </a:pPr>
            <a:r>
              <a:rPr lang="en-US" dirty="0" smtClean="0"/>
              <a:t>The Byzantine Empire</a:t>
            </a:r>
          </a:p>
          <a:p>
            <a:pPr>
              <a:buNone/>
            </a:pPr>
            <a:r>
              <a:rPr lang="en-US" dirty="0" smtClean="0"/>
              <a:t>Pg 36</a:t>
            </a:r>
            <a:endParaRPr lang="en-US" dirty="0"/>
          </a:p>
        </p:txBody>
      </p:sp>
      <p:pic>
        <p:nvPicPr>
          <p:cNvPr id="65538" name="Picture 2" descr="Map: The Byzantine Empire, 1025. The map shows the Byzantine Empire in AD 1025.The Empire covered the area from southern Italy across Greece eastward to the Tigris and Euphrates River basins. Inset is a map of all of Europe, Southwest Asia and northern Africa, with the area of the main map highlighted. Another inset shows a close-up map of Constantinople. Constantinople was strategically located where Europe and Asia meet. As a result, the city was in a perfect location to control trade routes between the two continents. Famous sites are labeled on the map, including the Hagia Sophia, the Imperial Palace, the Hippodrome, the Forum, the Harbor area and the city walls that protected it from invaders."/>
          <p:cNvPicPr>
            <a:picLocks noChangeAspect="1" noChangeArrowheads="1"/>
          </p:cNvPicPr>
          <p:nvPr/>
        </p:nvPicPr>
        <p:blipFill>
          <a:blip r:embed="rId2" cstate="print"/>
          <a:srcRect/>
          <a:stretch>
            <a:fillRect/>
          </a:stretch>
        </p:blipFill>
        <p:spPr bwMode="auto">
          <a:xfrm>
            <a:off x="1752600" y="2209800"/>
            <a:ext cx="7181850" cy="44958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Main Ideas</a:t>
            </a:r>
            <a:endParaRPr lang="en-US" b="1" dirty="0"/>
          </a:p>
        </p:txBody>
      </p:sp>
      <p:sp>
        <p:nvSpPr>
          <p:cNvPr id="3" name="Content Placeholder 2"/>
          <p:cNvSpPr>
            <a:spLocks noGrp="1"/>
          </p:cNvSpPr>
          <p:nvPr>
            <p:ph idx="1"/>
          </p:nvPr>
        </p:nvSpPr>
        <p:spPr>
          <a:xfrm>
            <a:off x="457200" y="1600200"/>
            <a:ext cx="8229600" cy="4876800"/>
          </a:xfrm>
        </p:spPr>
        <p:txBody>
          <a:bodyPr>
            <a:normAutofit/>
          </a:bodyPr>
          <a:lstStyle/>
          <a:p>
            <a:r>
              <a:rPr lang="en-US" b="1" dirty="0" smtClean="0"/>
              <a:t>1.</a:t>
            </a:r>
            <a:r>
              <a:rPr lang="en-US" dirty="0" smtClean="0"/>
              <a:t>Eastern </a:t>
            </a:r>
            <a:r>
              <a:rPr lang="en-US" dirty="0"/>
              <a:t>emperors ruled from Constantinople and tried but failed to reunite the whole Roman Empire.</a:t>
            </a:r>
          </a:p>
          <a:p>
            <a:r>
              <a:rPr lang="en-US" b="1" dirty="0" smtClean="0"/>
              <a:t>2.</a:t>
            </a:r>
            <a:r>
              <a:rPr lang="en-US" dirty="0" smtClean="0"/>
              <a:t>The </a:t>
            </a:r>
            <a:r>
              <a:rPr lang="en-US" dirty="0"/>
              <a:t>people of the eastern empire created a new society that was very different from society in the west.</a:t>
            </a:r>
          </a:p>
          <a:p>
            <a:r>
              <a:rPr lang="en-US" b="1" dirty="0" smtClean="0"/>
              <a:t>3.</a:t>
            </a:r>
            <a:r>
              <a:rPr lang="en-US" dirty="0" smtClean="0"/>
              <a:t>Byzantine </a:t>
            </a:r>
            <a:r>
              <a:rPr lang="en-US" dirty="0"/>
              <a:t>Christianity was different from religion in the west.</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 Standards</a:t>
            </a:r>
            <a:endParaRPr lang="en-US" dirty="0"/>
          </a:p>
        </p:txBody>
      </p:sp>
      <p:sp>
        <p:nvSpPr>
          <p:cNvPr id="3" name="Content Placeholder 2"/>
          <p:cNvSpPr>
            <a:spLocks noGrp="1"/>
          </p:cNvSpPr>
          <p:nvPr>
            <p:ph idx="1"/>
          </p:nvPr>
        </p:nvSpPr>
        <p:spPr/>
        <p:txBody>
          <a:bodyPr/>
          <a:lstStyle/>
          <a:p>
            <a:pPr>
              <a:buNone/>
            </a:pPr>
            <a:r>
              <a:rPr lang="en-US" b="1" dirty="0" smtClean="0"/>
              <a:t>7.1.3    </a:t>
            </a:r>
            <a:r>
              <a:rPr lang="en-US" dirty="0" smtClean="0"/>
              <a:t>Describe the establishment by Constantine of the new capital in Constantinople and the development of the Byzantine Empire, with an emphasis on the consequences of the development of two distinct European civilizations, Eastern Orthodox and Roman Catholic, and their two distinct views on church-state relations.</a:t>
            </a:r>
            <a:endParaRPr lang="en-US" dirty="0"/>
          </a:p>
        </p:txBody>
      </p:sp>
      <p:pic>
        <p:nvPicPr>
          <p:cNvPr id="4" name="Picture 2" descr="California Standards"/>
          <p:cNvPicPr>
            <a:picLocks noChangeAspect="1" noChangeArrowheads="1"/>
          </p:cNvPicPr>
          <p:nvPr/>
        </p:nvPicPr>
        <p:blipFill>
          <a:blip r:embed="rId2" cstate="print"/>
          <a:srcRect/>
          <a:stretch>
            <a:fillRect/>
          </a:stretch>
        </p:blipFill>
        <p:spPr bwMode="auto">
          <a:xfrm>
            <a:off x="609600" y="228600"/>
            <a:ext cx="1219200" cy="115668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If YOU were there...</a:t>
            </a:r>
            <a:endParaRPr lang="en-US" dirty="0"/>
          </a:p>
        </p:txBody>
      </p:sp>
      <p:sp>
        <p:nvSpPr>
          <p:cNvPr id="3" name="Content Placeholder 2"/>
          <p:cNvSpPr>
            <a:spLocks noGrp="1"/>
          </p:cNvSpPr>
          <p:nvPr>
            <p:ph idx="1"/>
          </p:nvPr>
        </p:nvSpPr>
        <p:spPr/>
        <p:txBody>
          <a:bodyPr>
            <a:normAutofit fontScale="92500"/>
          </a:bodyPr>
          <a:lstStyle/>
          <a:p>
            <a:r>
              <a:rPr lang="en-US" dirty="0" smtClean="0"/>
              <a:t>You are a trader visiting Constantinople. You have traveled to many cities but have never seen anything so magnificent. The city has huge palaces and stadiums for horse races. In the city center you enter a church and stop, speechless with amazement. Above you is a vast, gold dome lit by hundreds of candles.</a:t>
            </a:r>
          </a:p>
          <a:p>
            <a:r>
              <a:rPr lang="en-US" b="1" dirty="0" smtClean="0"/>
              <a:t>How does the city make you feel about its rulers?</a:t>
            </a: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BUILDING BACKGROUND</a:t>
            </a:r>
            <a:endParaRPr lang="en-US" b="1" dirty="0"/>
          </a:p>
        </p:txBody>
      </p:sp>
      <p:sp>
        <p:nvSpPr>
          <p:cNvPr id="3" name="Content Placeholder 2"/>
          <p:cNvSpPr>
            <a:spLocks noGrp="1"/>
          </p:cNvSpPr>
          <p:nvPr>
            <p:ph idx="1"/>
          </p:nvPr>
        </p:nvSpPr>
        <p:spPr/>
        <p:txBody>
          <a:bodyPr/>
          <a:lstStyle/>
          <a:p>
            <a:r>
              <a:rPr lang="en-US" dirty="0" smtClean="0"/>
              <a:t>Even before the western empire fell to the Goths, power had begun to shift to the richer, more stable east. The people of the eastern empire considered themselves Romans, but their culture was very different from that of Rome itself.</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Emperors Rule from Constantinople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Constantinople was built on the site of an ancient Greek trading city called Byzantium (</a:t>
            </a:r>
            <a:r>
              <a:rPr lang="en-US" dirty="0" err="1" smtClean="0"/>
              <a:t>buh</a:t>
            </a:r>
            <a:r>
              <a:rPr lang="en-US" dirty="0" smtClean="0"/>
              <a:t>-ZAN-</a:t>
            </a:r>
            <a:r>
              <a:rPr lang="en-US" dirty="0" err="1" smtClean="0"/>
              <a:t>shuhm</a:t>
            </a:r>
            <a:r>
              <a:rPr lang="en-US" dirty="0" smtClean="0"/>
              <a:t>). It lay near both the Black Sea and the Mediterranean Sea. This location between two seas protected the city from attack and let the city control trade between Europe and Asia. Constantinople was in an ideal place to grow in wealth and power.</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Justinian</a:t>
            </a:r>
            <a:endParaRPr lang="en-US" dirty="0" smtClean="0"/>
          </a:p>
        </p:txBody>
      </p:sp>
      <p:sp>
        <p:nvSpPr>
          <p:cNvPr id="3" name="Content Placeholder 2"/>
          <p:cNvSpPr>
            <a:spLocks noGrp="1"/>
          </p:cNvSpPr>
          <p:nvPr>
            <p:ph idx="1"/>
          </p:nvPr>
        </p:nvSpPr>
        <p:spPr/>
        <p:txBody>
          <a:bodyPr>
            <a:normAutofit fontScale="85000" lnSpcReduction="20000"/>
          </a:bodyPr>
          <a:lstStyle/>
          <a:p>
            <a:r>
              <a:rPr lang="en-US" dirty="0" smtClean="0"/>
              <a:t>After Rome fell in 476, the emperors of the eastern Roman Empire dreamed of taking it back and reuniting the old Roman Empire. For </a:t>
            </a:r>
            <a:r>
              <a:rPr lang="en-US" b="1" dirty="0" smtClean="0"/>
              <a:t>Justinian</a:t>
            </a:r>
            <a:r>
              <a:rPr lang="en-US" dirty="0" smtClean="0"/>
              <a:t> (</a:t>
            </a:r>
            <a:r>
              <a:rPr lang="en-US" dirty="0" err="1" smtClean="0"/>
              <a:t>juh</a:t>
            </a:r>
            <a:r>
              <a:rPr lang="en-US" dirty="0" smtClean="0"/>
              <a:t>-STIN-</a:t>
            </a:r>
            <a:r>
              <a:rPr lang="en-US" dirty="0" err="1" smtClean="0"/>
              <a:t>ee</a:t>
            </a:r>
            <a:r>
              <a:rPr lang="en-US" dirty="0" smtClean="0"/>
              <a:t>-</a:t>
            </a:r>
            <a:r>
              <a:rPr lang="en-US" dirty="0" err="1" smtClean="0"/>
              <a:t>uhn</a:t>
            </a:r>
            <a:r>
              <a:rPr lang="en-US" dirty="0" smtClean="0"/>
              <a:t>), an emperor who ruled from 527 to 565, reuniting the empire was a passion. He couldn’t live with a Roman Empire that didn’t include the city of Rome, so he sent his army to retake Italy. In the end this army conquered not only Italy but also much land around the Mediterranean.    Justinian’s other passions were the law and the church. He ordered officials to examine all of Rome’s laws and remove any out-of-date or unchristian laws.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He then organized all the laws into a legal system called Justinian’s Code. By simplifying Roman law, this code helped guarantee fair treatment for all.</a:t>
            </a:r>
            <a:br>
              <a:rPr lang="en-US" dirty="0" smtClean="0"/>
            </a:br>
            <a:r>
              <a:rPr lang="en-US" dirty="0" smtClean="0"/>
              <a:t>     Despite his achievements, Justinian made many enemies. Two groups of these enemies joined together and tried to overthrow him in 532. These groups led riots in the streets and set fire to buildings. Scared for his life, Justinian prepared to leave Constantinople.  </a:t>
            </a:r>
          </a:p>
          <a:p>
            <a:r>
              <a:rPr lang="en-US" dirty="0" smtClean="0"/>
              <a:t>    Justinian was stopped from leaving by his wife, </a:t>
            </a:r>
            <a:r>
              <a:rPr lang="en-US" b="1" dirty="0" smtClean="0"/>
              <a:t>Theodora</a:t>
            </a:r>
            <a:r>
              <a:rPr lang="en-US" dirty="0" smtClean="0"/>
              <a:t> (thee-uh-DOHR-uh). She convinced Justinian to stay in the city. Smart and powerful, Theodora helped her husband rule effectively. With her advice, he found a way to end the riots. Justinian’s soldiers killed all the rioters—some 30,000 people—and saved the emperor’s throne. </a:t>
            </a:r>
            <a:br>
              <a:rPr lang="en-US" dirty="0" smtClean="0"/>
            </a:b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Map: The Byzantine Empire, 1025. The map shows the Byzantine Empire in AD 1025.The Empire covered the area from southern Italy across Greece eastward to the Tigris and Euphrates River basins. Inset is a map of all of Europe, Southwest Asia and northern Africa, with the area of the main map highlighted. Another inset shows a close-up map of Constantinople. Constantinople was strategically located where Europe and Asia meet. As a result, the city was in a perfect location to control trade routes between the two continents. Famous sites are labeled on the map, including the Hagia Sophia, the Imperial Palace, the Hippodrome, the Forum, the Harbor area and the city walls that protected it from invaders."/>
          <p:cNvPicPr>
            <a:picLocks noGrp="1" noChangeAspect="1" noChangeArrowheads="1"/>
          </p:cNvPicPr>
          <p:nvPr>
            <p:ph idx="1"/>
          </p:nvPr>
        </p:nvPicPr>
        <p:blipFill>
          <a:blip r:embed="rId2" cstate="print"/>
          <a:srcRect/>
          <a:stretch>
            <a:fillRect/>
          </a:stretch>
        </p:blipFill>
        <p:spPr bwMode="auto">
          <a:xfrm>
            <a:off x="533400" y="228600"/>
            <a:ext cx="8153399" cy="628353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455"/>
            <a:ext cx="8229600" cy="4525963"/>
          </a:xfrm>
        </p:spPr>
        <p:txBody>
          <a:bodyPr/>
          <a:lstStyle/>
          <a:p>
            <a:r>
              <a:rPr lang="en-US" b="1" dirty="0"/>
              <a:t>Constantine:</a:t>
            </a:r>
            <a:r>
              <a:rPr lang="en-US" dirty="0"/>
              <a:t> (KAHN-</a:t>
            </a:r>
            <a:r>
              <a:rPr lang="en-US" dirty="0" err="1"/>
              <a:t>stuhn</a:t>
            </a:r>
            <a:r>
              <a:rPr lang="en-US" dirty="0"/>
              <a:t>-teen) (c. 280–337) Roman emperor, he was the first Roman emperor to become a Christian. Constantine moved the empire’s capital from Rome to Constantinople and removed bans on Christianity. </a:t>
            </a:r>
          </a:p>
          <a:p>
            <a:endParaRPr lang="en-US"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343400" y="3323073"/>
            <a:ext cx="4371975" cy="32747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9600" y="3124200"/>
            <a:ext cx="2590800" cy="345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9833520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Empire after Justinian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After the death of Justinian in 565, the eastern empire began to decline. Faced with invasions by barbarians, Persians, and Muslims, later emperors lost all the land Justinian had gained. The eastern empire remained a major power for several hundred years, but it never regained its former strength.</a:t>
            </a:r>
          </a:p>
          <a:p>
            <a:r>
              <a:rPr lang="en-US" dirty="0" smtClean="0"/>
              <a:t>    The eastern empire’s struggles finally ended nearly 700 years after the death of Justinian. In 1453 a group called the Ottoman Turks captured Constantinople. With this defeat the 1,000-year history of the eastern Roman Empire came to an end.</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 New Society</a:t>
            </a:r>
            <a:endParaRPr lang="en-US" dirty="0"/>
          </a:p>
        </p:txBody>
      </p:sp>
      <p:sp>
        <p:nvSpPr>
          <p:cNvPr id="3" name="Content Placeholder 2"/>
          <p:cNvSpPr>
            <a:spLocks noGrp="1"/>
          </p:cNvSpPr>
          <p:nvPr>
            <p:ph idx="1"/>
          </p:nvPr>
        </p:nvSpPr>
        <p:spPr>
          <a:xfrm>
            <a:off x="457200" y="1219200"/>
            <a:ext cx="8229600" cy="5334000"/>
          </a:xfrm>
        </p:spPr>
        <p:txBody>
          <a:bodyPr>
            <a:normAutofit fontScale="85000" lnSpcReduction="20000"/>
          </a:bodyPr>
          <a:lstStyle/>
          <a:p>
            <a:r>
              <a:rPr lang="en-US" dirty="0" smtClean="0"/>
              <a:t>In many ways Justinian was the last Roman emperor of the eastern empire. After he died, non-Roman influences took hold throughout the empire. People began to speak Greek, the language of the eastern empire, rather than Latin. Scholars studied Greek, not Roman, philosophy. Gradually, the empire lost its ties to the old Roman Empire, and a new society developed.</a:t>
            </a:r>
          </a:p>
          <a:p>
            <a:r>
              <a:rPr lang="en-US" dirty="0" smtClean="0"/>
              <a:t>    The people who lived in this society never stopped thinking of themselves as Romans. But modern historians have given their society a new name. They call </a:t>
            </a:r>
            <a:r>
              <a:rPr lang="en-US" b="1" dirty="0" smtClean="0"/>
              <a:t>the society that developed in the eastern Roman Empire after the west fell the</a:t>
            </a:r>
            <a:r>
              <a:rPr lang="en-US" dirty="0" smtClean="0"/>
              <a:t> </a:t>
            </a:r>
            <a:r>
              <a:rPr lang="en-US" b="1" dirty="0" smtClean="0"/>
              <a:t>Byzantine (BI-</a:t>
            </a:r>
            <a:r>
              <a:rPr lang="en-US" b="1" dirty="0" err="1" smtClean="0"/>
              <a:t>zuhn</a:t>
            </a:r>
            <a:r>
              <a:rPr lang="en-US" b="1" dirty="0" smtClean="0"/>
              <a:t>-teen) Empire,</a:t>
            </a:r>
            <a:r>
              <a:rPr lang="en-US" dirty="0" smtClean="0"/>
              <a:t> named after the Greek town of Byzantium.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Outside Influence</a:t>
            </a:r>
            <a:endParaRPr lang="en-US" dirty="0"/>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r>
              <a:rPr lang="en-US" dirty="0" smtClean="0"/>
              <a:t>One reason eastern and western Roman society was different was the Byzantines’ interaction with other groups. This interaction was largely a result of trade. Because Constantinople’s location was ideal for trading between Europe and Asia, it became the greatest trading city in Europe.</a:t>
            </a:r>
          </a:p>
          <a:p>
            <a:r>
              <a:rPr lang="en-US" dirty="0" smtClean="0"/>
              <a:t>    Merchants from all around Europe, Asia, and Africa traveled to Constantinople to trade. Over time Byzantine society began to reflect these outside influences as well as its Roman and Greek roots.</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Government</a:t>
            </a:r>
            <a:endParaRPr lang="en-US" dirty="0"/>
          </a:p>
        </p:txBody>
      </p:sp>
      <p:sp>
        <p:nvSpPr>
          <p:cNvPr id="3" name="Content Placeholder 2"/>
          <p:cNvSpPr>
            <a:spLocks noGrp="1"/>
          </p:cNvSpPr>
          <p:nvPr>
            <p:ph idx="1"/>
          </p:nvPr>
        </p:nvSpPr>
        <p:spPr>
          <a:xfrm>
            <a:off x="457200" y="1295400"/>
            <a:ext cx="8229600" cy="5410200"/>
          </a:xfrm>
        </p:spPr>
        <p:txBody>
          <a:bodyPr>
            <a:normAutofit fontScale="77500" lnSpcReduction="20000"/>
          </a:bodyPr>
          <a:lstStyle/>
          <a:p>
            <a:r>
              <a:rPr lang="en-US" dirty="0" smtClean="0"/>
              <a:t>The forms of government that developed in the eastern and western empires also created differences. Byzantine emperors had more power than western emperors did.</a:t>
            </a:r>
          </a:p>
          <a:p>
            <a:r>
              <a:rPr lang="en-US" dirty="0" smtClean="0"/>
              <a:t>They liked to show off their great power. For example, people could not stand while they were in the presence of the eastern emperor. They had to crawl on their hands and knees to talk to him.</a:t>
            </a:r>
          </a:p>
          <a:p>
            <a:r>
              <a:rPr lang="en-US" dirty="0" smtClean="0"/>
              <a:t>    The power of an eastern emperor was greater, in part, because the emperor was considered the head of the church as well as the political ruler. The Byzantines thought the emperor had been chosen by God to lead both the empire and the church. In the west the emperor was limited to political power. Popes and bishops were the leaders of the church.</a:t>
            </a:r>
          </a:p>
          <a:p>
            <a:pPr>
              <a:buNone/>
            </a:pPr>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Byzantine Christianity</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b="1" dirty="0" smtClean="0"/>
              <a:t>Byzantine Christianity</a:t>
            </a:r>
            <a:endParaRPr lang="en-US" dirty="0" smtClean="0"/>
          </a:p>
          <a:p>
            <a:r>
              <a:rPr lang="en-US" dirty="0" smtClean="0"/>
              <a:t>Just as it was in the west, Christianity was central to the Byzantines’ lives. From the beginning, nearly everyone who lived in the Byzantine Empire was Christian.</a:t>
            </a:r>
          </a:p>
          <a:p>
            <a:r>
              <a:rPr lang="en-US" dirty="0" smtClean="0"/>
              <a:t>    To show their devotion to God and the Christian Church, Byzantine artists created beautiful works of religious art. Among the grandest works were </a:t>
            </a:r>
            <a:r>
              <a:rPr lang="en-US" b="1" dirty="0" smtClean="0"/>
              <a:t>mosaics, pictures</a:t>
            </a:r>
            <a:r>
              <a:rPr lang="en-US" dirty="0" smtClean="0"/>
              <a:t> </a:t>
            </a:r>
            <a:r>
              <a:rPr lang="en-US" b="1" dirty="0" smtClean="0"/>
              <a:t>made with pieces of colored stone or glass.</a:t>
            </a:r>
            <a:r>
              <a:rPr lang="en-US" dirty="0" smtClean="0"/>
              <a:t> Some mosaics sparkled with gold, silver, and jewels.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371600"/>
            <a:ext cx="8229600" cy="5257800"/>
          </a:xfrm>
        </p:spPr>
        <p:txBody>
          <a:bodyPr>
            <a:normAutofit fontScale="92500" lnSpcReduction="20000"/>
          </a:bodyPr>
          <a:lstStyle/>
          <a:p>
            <a:r>
              <a:rPr lang="en-US" dirty="0" smtClean="0"/>
              <a:t>Even more magnificent than their mosaics were Byzantine churches, especially </a:t>
            </a:r>
            <a:r>
              <a:rPr lang="en-US" dirty="0" err="1" smtClean="0"/>
              <a:t>Hagia</a:t>
            </a:r>
            <a:r>
              <a:rPr lang="en-US" dirty="0" smtClean="0"/>
              <a:t> Sophia (HAH-</a:t>
            </a:r>
            <a:r>
              <a:rPr lang="en-US" dirty="0" err="1" smtClean="0"/>
              <a:t>juh</a:t>
            </a:r>
            <a:r>
              <a:rPr lang="en-US" dirty="0" smtClean="0"/>
              <a:t> </a:t>
            </a:r>
            <a:r>
              <a:rPr lang="en-US" dirty="0" err="1" smtClean="0"/>
              <a:t>soh</a:t>
            </a:r>
            <a:r>
              <a:rPr lang="en-US" dirty="0" smtClean="0"/>
              <a:t>-FEE-uh). Built by Justinian in the 530s, its huge domes rose high above Constantinople. According to legend, when Justinian saw the church he exclaimed in delight</a:t>
            </a:r>
          </a:p>
          <a:p>
            <a:r>
              <a:rPr lang="en-US" dirty="0" smtClean="0"/>
              <a:t>“Glory to God who has judged me worthy of accomplishing such a work as this! O Solomon, I have outdone you!”</a:t>
            </a:r>
          </a:p>
          <a:p>
            <a:r>
              <a:rPr lang="en-US" dirty="0" smtClean="0"/>
              <a:t>–Justinian, quoted in </a:t>
            </a:r>
            <a:r>
              <a:rPr lang="en-US" i="1" dirty="0" smtClean="0"/>
              <a:t>The Story of the Building</a:t>
            </a:r>
            <a:r>
              <a:rPr lang="en-US" dirty="0" smtClean="0"/>
              <a:t> </a:t>
            </a:r>
            <a:br>
              <a:rPr lang="en-US" dirty="0" smtClean="0"/>
            </a:br>
            <a:r>
              <a:rPr lang="en-US" i="1" dirty="0" smtClean="0"/>
              <a:t>of the Church of Santa Sophia</a:t>
            </a:r>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 As time passed, people in the east and west began to interpret and practice Christianity differently. For example, eastern priests could get married, while priests in the west could not. Religious services were performed in Greek in the east. In the west they were held in Latin.</a:t>
            </a:r>
          </a:p>
          <a:p>
            <a:r>
              <a:rPr lang="en-US" dirty="0" smtClean="0"/>
              <a:t>     For hundreds of years, church leaders from the east and west worked together peacefully despite their differences. However, the differences between their ideas continued to grow. In time the differences led to a split within the Christian Church. In the 1000s Christians in the east broke away from the rest of the church and formed what became known as the Eastern Orthodox Church. As a result, eastern and western Europe were completely divided</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PREVIEW</a:t>
            </a:r>
            <a:endParaRPr lang="en-US" dirty="0"/>
          </a:p>
        </p:txBody>
      </p:sp>
      <p:sp>
        <p:nvSpPr>
          <p:cNvPr id="3" name="Content Placeholder 2"/>
          <p:cNvSpPr>
            <a:spLocks noGrp="1"/>
          </p:cNvSpPr>
          <p:nvPr>
            <p:ph idx="1"/>
          </p:nvPr>
        </p:nvSpPr>
        <p:spPr/>
        <p:txBody>
          <a:bodyPr/>
          <a:lstStyle/>
          <a:p>
            <a:r>
              <a:rPr lang="en-US" dirty="0" smtClean="0"/>
              <a:t>The Roman Empire and the Christian Church both divided into two parts. The Eastern Orthodox Church became a major force in the Byzantine Empire. Before long, though, Orthodox Christians encountered members of a religious group they had never met before, the Muslims.</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 what is different and what is the same with the two empires.</a:t>
            </a:r>
            <a:endParaRPr lang="en-US" dirty="0"/>
          </a:p>
        </p:txBody>
      </p:sp>
      <p:sp>
        <p:nvSpPr>
          <p:cNvPr id="4" name="Oval 3"/>
          <p:cNvSpPr/>
          <p:nvPr/>
        </p:nvSpPr>
        <p:spPr>
          <a:xfrm>
            <a:off x="1524000" y="1752600"/>
            <a:ext cx="3657600" cy="457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3810000" y="1828800"/>
            <a:ext cx="3733800" cy="45259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n>
                <a:solidFill>
                  <a:schemeClr val="accent1">
                    <a:shade val="50000"/>
                    <a:alpha val="0"/>
                  </a:schemeClr>
                </a:solidFill>
              </a:ln>
              <a:noFill/>
            </a:endParaRPr>
          </a:p>
        </p:txBody>
      </p:sp>
      <p:sp>
        <p:nvSpPr>
          <p:cNvPr id="6" name="TextBox 5"/>
          <p:cNvSpPr txBox="1"/>
          <p:nvPr/>
        </p:nvSpPr>
        <p:spPr>
          <a:xfrm>
            <a:off x="152400" y="6248400"/>
            <a:ext cx="2743200" cy="369332"/>
          </a:xfrm>
          <a:prstGeom prst="rect">
            <a:avLst/>
          </a:prstGeom>
          <a:noFill/>
        </p:spPr>
        <p:txBody>
          <a:bodyPr wrap="square" rtlCol="0">
            <a:spAutoFit/>
          </a:bodyPr>
          <a:lstStyle/>
          <a:p>
            <a:r>
              <a:rPr lang="en-US" dirty="0" smtClean="0"/>
              <a:t>Western Roman Empire</a:t>
            </a:r>
            <a:endParaRPr lang="en-US" dirty="0"/>
          </a:p>
        </p:txBody>
      </p:sp>
      <p:sp>
        <p:nvSpPr>
          <p:cNvPr id="7" name="Rectangle 6"/>
          <p:cNvSpPr/>
          <p:nvPr/>
        </p:nvSpPr>
        <p:spPr>
          <a:xfrm>
            <a:off x="6324600" y="6248400"/>
            <a:ext cx="2590774" cy="369332"/>
          </a:xfrm>
          <a:prstGeom prst="rect">
            <a:avLst/>
          </a:prstGeom>
        </p:spPr>
        <p:txBody>
          <a:bodyPr wrap="none">
            <a:spAutoFit/>
          </a:bodyPr>
          <a:lstStyle/>
          <a:p>
            <a:r>
              <a:rPr lang="en-US" dirty="0" smtClean="0"/>
              <a:t>Eastern Roman Empire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en-US"/>
          </a:p>
        </p:txBody>
      </p:sp>
      <p:sp>
        <p:nvSpPr>
          <p:cNvPr id="5123" name="Rectangle 3"/>
          <p:cNvSpPr>
            <a:spLocks noGrp="1" noChangeArrowheads="1"/>
          </p:cNvSpPr>
          <p:nvPr>
            <p:ph type="body" idx="1"/>
          </p:nvPr>
        </p:nvSpPr>
        <p:spPr>
          <a:xfrm>
            <a:off x="457200" y="381000"/>
            <a:ext cx="8229600" cy="6096000"/>
          </a:xfrm>
        </p:spPr>
        <p:txBody>
          <a:bodyPr/>
          <a:lstStyle/>
          <a:p>
            <a:endParaRPr lang="en-US" sz="2800" b="1" dirty="0" smtClean="0"/>
          </a:p>
          <a:p>
            <a:r>
              <a:rPr lang="en-US" sz="2800" b="1" dirty="0" smtClean="0"/>
              <a:t>Clovis</a:t>
            </a:r>
            <a:r>
              <a:rPr lang="en-US" sz="2800" b="1" dirty="0"/>
              <a:t>:</a:t>
            </a:r>
            <a:r>
              <a:rPr lang="en-US" sz="2800" dirty="0"/>
              <a:t> (c. 466–511) King of the Franks, he was a Christian leader who was one of the most powerful rulers of the Germanic barbarians. </a:t>
            </a:r>
          </a:p>
          <a:p>
            <a:endParaRPr lang="en-US" sz="2800" b="1" dirty="0" smtClean="0"/>
          </a:p>
          <a:p>
            <a:r>
              <a:rPr lang="en-US" sz="2800" b="1" dirty="0" smtClean="0"/>
              <a:t>Attila</a:t>
            </a:r>
            <a:r>
              <a:rPr lang="en-US" sz="2800" b="1" dirty="0"/>
              <a:t>:</a:t>
            </a:r>
            <a:r>
              <a:rPr lang="en-US" sz="2800" dirty="0"/>
              <a:t> (AT-</a:t>
            </a:r>
            <a:r>
              <a:rPr lang="en-US" sz="2800" dirty="0" err="1"/>
              <a:t>uhl</a:t>
            </a:r>
            <a:r>
              <a:rPr lang="en-US" sz="2800" dirty="0"/>
              <a:t>-uh) (c. 406–453) Leader of the Huns, he led invasions of Constantinople, Greece, Gaul, and northern Italy and was greatly feared by the Romans. </a:t>
            </a:r>
          </a:p>
          <a:p>
            <a:endParaRPr lang="en-US" sz="2800" b="1" dirty="0" smtClean="0"/>
          </a:p>
          <a:p>
            <a:r>
              <a:rPr lang="en-US" sz="2800" b="1" dirty="0" smtClean="0"/>
              <a:t>corruption</a:t>
            </a:r>
            <a:r>
              <a:rPr lang="en-US" sz="2800" dirty="0"/>
              <a:t/>
            </a:r>
            <a:br>
              <a:rPr lang="en-US" sz="2800" dirty="0"/>
            </a:br>
            <a:r>
              <a:rPr lang="en-US" sz="2800" dirty="0"/>
              <a:t> the decay of people’s values </a:t>
            </a:r>
          </a:p>
        </p:txBody>
      </p:sp>
      <p:pic>
        <p:nvPicPr>
          <p:cNvPr id="4" name="Picture 2" descr="The Goths and Huns were just two of the groups that invaded the Roman Empire. In this illustration, a Goth warrior is shown on the right, and a Hun is shown on the left. These invaders also battled each other, as Huns attacked Goths and fought for territory and riches.: The two warriors are depicted in battle dress with weapons in hand. One is carrying a bow and arrows, the other a spear and shield."/>
          <p:cNvPicPr>
            <a:picLocks noChangeAspect="1" noChangeArrowheads="1"/>
          </p:cNvPicPr>
          <p:nvPr/>
        </p:nvPicPr>
        <p:blipFill>
          <a:blip r:embed="rId2" cstate="print"/>
          <a:srcRect/>
          <a:stretch>
            <a:fillRect/>
          </a:stretch>
        </p:blipFill>
        <p:spPr bwMode="auto">
          <a:xfrm>
            <a:off x="5943600" y="4114800"/>
            <a:ext cx="2103924" cy="2514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a:t>
            </a:r>
            <a:endParaRPr lang="en-US" dirty="0"/>
          </a:p>
        </p:txBody>
      </p:sp>
      <p:sp>
        <p:nvSpPr>
          <p:cNvPr id="3" name="Content Placeholder 2"/>
          <p:cNvSpPr>
            <a:spLocks noGrp="1"/>
          </p:cNvSpPr>
          <p:nvPr>
            <p:ph idx="1"/>
          </p:nvPr>
        </p:nvSpPr>
        <p:spPr/>
        <p:txBody>
          <a:bodyPr/>
          <a:lstStyle/>
          <a:p>
            <a:pPr>
              <a:buNone/>
            </a:pPr>
            <a:r>
              <a:rPr lang="en-US" dirty="0" smtClean="0"/>
              <a:t>The Fall of the Western Roman Empire</a:t>
            </a:r>
          </a:p>
          <a:p>
            <a:pPr>
              <a:buNone/>
            </a:pPr>
            <a:r>
              <a:rPr lang="en-US" dirty="0" smtClean="0"/>
              <a:t>Pg. 30</a:t>
            </a:r>
            <a:endParaRPr lang="en-US" dirty="0"/>
          </a:p>
        </p:txBody>
      </p:sp>
      <p:pic>
        <p:nvPicPr>
          <p:cNvPr id="41986" name="Picture 2" descr="Map: The Eastern and Western Empires. The map shows the areas in the two sections of the Empire - both east and west. The Western part of the Empire commanded the areas of present-day Italy, France, Great Britain, North Africa and Spain. The Eastern part of the Empire was from present-day eastern Europe to the Middle East and eastward to southwest Asia. The eastern part of the Empire also included Egypt. Inset is a world map with the area of the main map highlighted."/>
          <p:cNvPicPr>
            <a:picLocks noChangeAspect="1" noChangeArrowheads="1"/>
          </p:cNvPicPr>
          <p:nvPr/>
        </p:nvPicPr>
        <p:blipFill>
          <a:blip r:embed="rId2" cstate="print"/>
          <a:srcRect/>
          <a:stretch>
            <a:fillRect/>
          </a:stretch>
        </p:blipFill>
        <p:spPr bwMode="auto">
          <a:xfrm>
            <a:off x="1447800" y="2819400"/>
            <a:ext cx="7334250" cy="37814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Main Ideas</a:t>
            </a:r>
            <a:endParaRPr lang="en-US" b="1" dirty="0"/>
          </a:p>
        </p:txBody>
      </p:sp>
      <p:sp>
        <p:nvSpPr>
          <p:cNvPr id="3" name="Content Placeholder 2"/>
          <p:cNvSpPr>
            <a:spLocks noGrp="1"/>
          </p:cNvSpPr>
          <p:nvPr>
            <p:ph idx="1"/>
          </p:nvPr>
        </p:nvSpPr>
        <p:spPr>
          <a:xfrm>
            <a:off x="457200" y="1295400"/>
            <a:ext cx="8229600" cy="5181600"/>
          </a:xfrm>
        </p:spPr>
        <p:txBody>
          <a:bodyPr>
            <a:normAutofit/>
          </a:bodyPr>
          <a:lstStyle/>
          <a:p>
            <a:r>
              <a:rPr lang="en-US" sz="4000" b="1" dirty="0" smtClean="0"/>
              <a:t>1.</a:t>
            </a:r>
            <a:r>
              <a:rPr lang="en-US" sz="4000" dirty="0" smtClean="0"/>
              <a:t>Many </a:t>
            </a:r>
            <a:r>
              <a:rPr lang="en-US" sz="4000" dirty="0"/>
              <a:t>problems threatened the Roman Empire, leading one emperor to divide it in half.</a:t>
            </a:r>
          </a:p>
          <a:p>
            <a:r>
              <a:rPr lang="en-US" sz="4000" b="1" dirty="0" smtClean="0"/>
              <a:t>2.</a:t>
            </a:r>
            <a:r>
              <a:rPr lang="en-US" sz="4000" dirty="0" smtClean="0"/>
              <a:t>Barbarians </a:t>
            </a:r>
            <a:r>
              <a:rPr lang="en-US" sz="4000" dirty="0"/>
              <a:t>invaded Rome in the 300s and 400s.</a:t>
            </a:r>
          </a:p>
          <a:p>
            <a:r>
              <a:rPr lang="en-US" sz="4000" b="1" dirty="0" smtClean="0"/>
              <a:t>3.</a:t>
            </a:r>
            <a:r>
              <a:rPr lang="en-US" sz="4000" dirty="0" smtClean="0"/>
              <a:t>Many </a:t>
            </a:r>
            <a:r>
              <a:rPr lang="en-US" sz="4000" dirty="0"/>
              <a:t>factors contributed to Rome’s fall</a:t>
            </a:r>
            <a:r>
              <a:rPr lang="en-US" dirty="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 Standards</a:t>
            </a:r>
            <a:endParaRPr lang="en-US" b="1" dirty="0"/>
          </a:p>
        </p:txBody>
      </p:sp>
      <p:sp>
        <p:nvSpPr>
          <p:cNvPr id="3" name="Content Placeholder 2"/>
          <p:cNvSpPr>
            <a:spLocks noGrp="1"/>
          </p:cNvSpPr>
          <p:nvPr>
            <p:ph idx="1"/>
          </p:nvPr>
        </p:nvSpPr>
        <p:spPr/>
        <p:txBody>
          <a:bodyPr/>
          <a:lstStyle/>
          <a:p>
            <a:pPr>
              <a:buNone/>
            </a:pPr>
            <a:r>
              <a:rPr lang="en-US" b="1" dirty="0" smtClean="0"/>
              <a:t>7.1.2</a:t>
            </a:r>
            <a:r>
              <a:rPr lang="en-US" dirty="0" smtClean="0"/>
              <a:t>   Discuss the geographic borders of the empire at its height and the factors that threatened its territorial cohesion.</a:t>
            </a:r>
            <a:endParaRPr lang="en-US" dirty="0"/>
          </a:p>
        </p:txBody>
      </p:sp>
      <p:pic>
        <p:nvPicPr>
          <p:cNvPr id="66562" name="Picture 2" descr="California Standards"/>
          <p:cNvPicPr>
            <a:picLocks noChangeAspect="1" noChangeArrowheads="1"/>
          </p:cNvPicPr>
          <p:nvPr/>
        </p:nvPicPr>
        <p:blipFill>
          <a:blip r:embed="rId2" cstate="print"/>
          <a:srcRect/>
          <a:stretch>
            <a:fillRect/>
          </a:stretch>
        </p:blipFill>
        <p:spPr bwMode="auto">
          <a:xfrm>
            <a:off x="609600" y="228600"/>
            <a:ext cx="1219200" cy="115668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If YOU were there...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are a former Roman soldier who has settled on lands in Gaul. In the last few months, groups of barbarians have been raiding local towns and burning farms. The commander of the local army garrison is an old friend, but he says he is short of loyal soldiers. Many troops have been called back to Rome. You don’t know when the next raid will come.</a:t>
            </a:r>
          </a:p>
          <a:p>
            <a:r>
              <a:rPr lang="en-US" b="1" dirty="0" smtClean="0"/>
              <a:t>How will you defend your lands?</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8885</TotalTime>
  <Words>1917</Words>
  <Application>Microsoft Office PowerPoint</Application>
  <PresentationFormat>On-screen Show (4:3)</PresentationFormat>
  <Paragraphs>130</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Chapter 2 The Fall of Rome</vt:lpstr>
      <vt:lpstr>Key Terms and People</vt:lpstr>
      <vt:lpstr>Slide 3</vt:lpstr>
      <vt:lpstr>Slide 4</vt:lpstr>
      <vt:lpstr>Slide 5</vt:lpstr>
      <vt:lpstr>Section 2 </vt:lpstr>
      <vt:lpstr>Main Ideas</vt:lpstr>
      <vt:lpstr>CA Standards</vt:lpstr>
      <vt:lpstr>If YOU were there...</vt:lpstr>
      <vt:lpstr>BUILDING BACKGROUND</vt:lpstr>
      <vt:lpstr>Problems Threaten the Empire</vt:lpstr>
      <vt:lpstr>Problems in the Empire</vt:lpstr>
      <vt:lpstr>Cont.</vt:lpstr>
      <vt:lpstr>Division of the Empire</vt:lpstr>
      <vt:lpstr>Barbarians Invade Rome</vt:lpstr>
      <vt:lpstr>Early Invasions</vt:lpstr>
      <vt:lpstr>Invasions of the Roman Empire, 340–500</vt:lpstr>
      <vt:lpstr>The Empire in Chaos</vt:lpstr>
      <vt:lpstr>Cont.</vt:lpstr>
      <vt:lpstr>Cont.</vt:lpstr>
      <vt:lpstr>Slide 21</vt:lpstr>
      <vt:lpstr>Key Events in Roman History</vt:lpstr>
      <vt:lpstr>Why Rome Fell</vt:lpstr>
      <vt:lpstr>The End of the Western Empire</vt:lpstr>
      <vt:lpstr>Factors in Rome’s Fall</vt:lpstr>
      <vt:lpstr>Cont.</vt:lpstr>
      <vt:lpstr>Cont.</vt:lpstr>
      <vt:lpstr>SUMMARY AND PREVIEW</vt:lpstr>
      <vt:lpstr>History Notebook pg. 6</vt:lpstr>
      <vt:lpstr>Chapter 2 Section 2 G.O.</vt:lpstr>
      <vt:lpstr>Section 3</vt:lpstr>
      <vt:lpstr>Main Ideas</vt:lpstr>
      <vt:lpstr>CA Standards</vt:lpstr>
      <vt:lpstr>If YOU were there...</vt:lpstr>
      <vt:lpstr>BUILDING BACKGROUND</vt:lpstr>
      <vt:lpstr>Emperors Rule from Constantinople </vt:lpstr>
      <vt:lpstr>Justinian</vt:lpstr>
      <vt:lpstr>Cont.</vt:lpstr>
      <vt:lpstr>Slide 39</vt:lpstr>
      <vt:lpstr>The Empire after Justinian</vt:lpstr>
      <vt:lpstr>A New Society</vt:lpstr>
      <vt:lpstr>Outside Influence</vt:lpstr>
      <vt:lpstr>Government</vt:lpstr>
      <vt:lpstr>Byzantine Christianity</vt:lpstr>
      <vt:lpstr>Cont.</vt:lpstr>
      <vt:lpstr>Cont.</vt:lpstr>
      <vt:lpstr>SUMMARY AND PREVIEW</vt:lpstr>
      <vt:lpstr>List what is different and what is the same with the two empires.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The Fall of Rome</dc:title>
  <dc:creator>Mr. Jimenez</dc:creator>
  <cp:lastModifiedBy>User</cp:lastModifiedBy>
  <cp:revision>32</cp:revision>
  <dcterms:created xsi:type="dcterms:W3CDTF">2010-09-07T05:08:21Z</dcterms:created>
  <dcterms:modified xsi:type="dcterms:W3CDTF">2011-09-19T23:45:28Z</dcterms:modified>
</cp:coreProperties>
</file>